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83_DFB8A2B1.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1"/>
  </p:notesMasterIdLst>
  <p:sldIdLst>
    <p:sldId id="359" r:id="rId5"/>
    <p:sldId id="374" r:id="rId6"/>
    <p:sldId id="372" r:id="rId7"/>
    <p:sldId id="378" r:id="rId8"/>
    <p:sldId id="387" r:id="rId9"/>
    <p:sldId id="375" r:id="rId10"/>
    <p:sldId id="392" r:id="rId11"/>
    <p:sldId id="272" r:id="rId12"/>
    <p:sldId id="273" r:id="rId13"/>
    <p:sldId id="261" r:id="rId14"/>
    <p:sldId id="394" r:id="rId15"/>
    <p:sldId id="361" r:id="rId16"/>
    <p:sldId id="388" r:id="rId17"/>
    <p:sldId id="371" r:id="rId18"/>
    <p:sldId id="389" r:id="rId19"/>
    <p:sldId id="391" r:id="rId20"/>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2FC3AF-58CF-16B8-7F67-4FFB7BA12C38}" name="Schnoll, Kenneth" initials="SK" userId="S::schnollk@insurance.ca.gov::4a1740c8-e280-434b-836d-e4a3f0ae80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ller, Michael" initials="SM" lastIdx="7" clrIdx="0">
    <p:extLst>
      <p:ext uri="{19B8F6BF-5375-455C-9EA6-DF929625EA0E}">
        <p15:presenceInfo xmlns:p15="http://schemas.microsoft.com/office/powerpoint/2012/main" userId="S-1-5-21-1644491937-1958367476-682003330-70444" providerId="AD"/>
      </p:ext>
    </p:extLst>
  </p:cmAuthor>
  <p:cmAuthor id="2" name="Commissioner Ricardo Lara" initials="CRL" lastIdx="0" clrIdx="1">
    <p:extLst>
      <p:ext uri="{19B8F6BF-5375-455C-9EA6-DF929625EA0E}">
        <p15:presenceInfo xmlns:p15="http://schemas.microsoft.com/office/powerpoint/2012/main" userId="S-1-5-21-1644491937-1958367476-682003330-704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70F"/>
    <a:srgbClr val="17375E"/>
    <a:srgbClr val="1F43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80663" autoAdjust="0"/>
  </p:normalViewPr>
  <p:slideViewPr>
    <p:cSldViewPr>
      <p:cViewPr varScale="1">
        <p:scale>
          <a:sx n="58" d="100"/>
          <a:sy n="58" d="100"/>
        </p:scale>
        <p:origin x="1704"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omments/modernComment_183_DFB8A2B1.xml><?xml version="1.0" encoding="utf-8"?>
<p188:cmLst xmlns:a="http://schemas.openxmlformats.org/drawingml/2006/main" xmlns:r="http://schemas.openxmlformats.org/officeDocument/2006/relationships" xmlns:p188="http://schemas.microsoft.com/office/powerpoint/2018/8/main">
  <p188:cm id="{52766A04-96E9-46F8-A0EF-13B6C7639C3A}" authorId="{B32FC3AF-58CF-16B8-7F67-4FFB7BA12C38}" created="2023-09-15T17:22:50.646">
    <pc:sldMkLst xmlns:pc="http://schemas.microsoft.com/office/powerpoint/2013/main/command">
      <pc:docMk/>
      <pc:sldMk cId="3753419441" sldId="387"/>
    </pc:sldMkLst>
    <p188:txBody>
      <a:bodyPr/>
      <a:lstStyle/>
      <a:p>
        <a:r>
          <a:rPr lang="en-US"/>
          <a:t>I am not familiar with the phrase "direct profit on insurance transactions".  This needs to be explained further or deleted.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08F2D85-91F8-458F-BD3A-CE8CB14B4BAF}" type="datetimeFigureOut">
              <a:rPr lang="en-US" smtClean="0"/>
              <a:t>4/5/2024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A898268-DE75-4A84-AC06-07A497455274}" type="slidenum">
              <a:rPr lang="en-US" smtClean="0"/>
              <a:t>‹#›</a:t>
            </a:fld>
            <a:endParaRPr lang="en-US"/>
          </a:p>
        </p:txBody>
      </p:sp>
    </p:spTree>
    <p:extLst>
      <p:ext uri="{BB962C8B-B14F-4D97-AF65-F5344CB8AC3E}">
        <p14:creationId xmlns:p14="http://schemas.microsoft.com/office/powerpoint/2010/main" val="239536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Good Morning </a:t>
            </a:r>
            <a:r>
              <a:rPr lang="en-US" sz="1200" kern="1200" dirty="0">
                <a:solidFill>
                  <a:schemeClr val="tx1"/>
                </a:solidFill>
                <a:effectLst/>
                <a:latin typeface="+mn-lt"/>
                <a:ea typeface="+mn-ea"/>
                <a:cs typeface="+mn-cs"/>
              </a:rPr>
              <a:t>everyone thank you for the opportunity to be there. We have been meeting with many of you throughout the state and it is clear to all of us that California is at an insurance crossroads.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1</a:t>
            </a:fld>
            <a:endParaRPr lang="en-US"/>
          </a:p>
        </p:txBody>
      </p:sp>
    </p:spTree>
    <p:extLst>
      <p:ext uri="{BB962C8B-B14F-4D97-AF65-F5344CB8AC3E}">
        <p14:creationId xmlns:p14="http://schemas.microsoft.com/office/powerpoint/2010/main" val="931524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finally </a:t>
            </a:r>
            <a:r>
              <a:rPr lang="en-US" sz="1200" b="1" kern="1200" dirty="0">
                <a:solidFill>
                  <a:schemeClr val="tx1"/>
                </a:solidFill>
                <a:effectLst/>
                <a:latin typeface="+mn-lt"/>
                <a:ea typeface="+mn-ea"/>
                <a:cs typeface="+mn-cs"/>
              </a:rPr>
              <a:t>step three </a:t>
            </a:r>
            <a:r>
              <a:rPr lang="en-US" sz="1200" kern="1200" dirty="0">
                <a:solidFill>
                  <a:schemeClr val="tx1"/>
                </a:solidFill>
                <a:effectLst/>
                <a:latin typeface="+mn-lt"/>
                <a:ea typeface="+mn-ea"/>
                <a:cs typeface="+mn-cs"/>
              </a:rPr>
              <a:t>is an effort to obtain a community-level mitigation designation. This will most likely involve at least one, if not more, local government agencies (Fire, Emergency Services, Planning, etc.). Community-level mitigation designates include: FRRC by the Board of Forestry (PRC Section 4290.1), and a </a:t>
            </a:r>
            <a:r>
              <a:rPr lang="en-US" sz="1200" kern="1200" dirty="0" err="1">
                <a:solidFill>
                  <a:schemeClr val="tx1"/>
                </a:solidFill>
                <a:effectLst/>
                <a:latin typeface="+mn-lt"/>
                <a:ea typeface="+mn-ea"/>
                <a:cs typeface="+mn-cs"/>
              </a:rPr>
              <a:t>Firewise</a:t>
            </a:r>
            <a:r>
              <a:rPr lang="en-US" sz="1200" kern="1200" dirty="0">
                <a:solidFill>
                  <a:schemeClr val="tx1"/>
                </a:solidFill>
                <a:effectLst/>
                <a:latin typeface="+mn-lt"/>
                <a:ea typeface="+mn-ea"/>
                <a:cs typeface="+mn-cs"/>
              </a:rPr>
              <a:t> USA site in Good Standing. The </a:t>
            </a:r>
            <a:r>
              <a:rPr lang="en-US" sz="1200" kern="1200" dirty="0" err="1">
                <a:solidFill>
                  <a:schemeClr val="tx1"/>
                </a:solidFill>
                <a:effectLst/>
                <a:latin typeface="+mn-lt"/>
                <a:ea typeface="+mn-ea"/>
                <a:cs typeface="+mn-cs"/>
              </a:rPr>
              <a:t>Firewise</a:t>
            </a:r>
            <a:r>
              <a:rPr lang="en-US" sz="1200" kern="1200" dirty="0">
                <a:solidFill>
                  <a:schemeClr val="tx1"/>
                </a:solidFill>
                <a:effectLst/>
                <a:latin typeface="+mn-lt"/>
                <a:ea typeface="+mn-ea"/>
                <a:cs typeface="+mn-cs"/>
              </a:rPr>
              <a:t> Program is nationwide program created by the National Fire Protection Association. California has more than 700 </a:t>
            </a:r>
            <a:r>
              <a:rPr lang="en-US" sz="1200" kern="1200" dirty="0" err="1">
                <a:solidFill>
                  <a:schemeClr val="tx1"/>
                </a:solidFill>
                <a:effectLst/>
                <a:latin typeface="+mn-lt"/>
                <a:ea typeface="+mn-ea"/>
                <a:cs typeface="+mn-cs"/>
              </a:rPr>
              <a:t>Firewise</a:t>
            </a:r>
            <a:r>
              <a:rPr lang="en-US" sz="1200" kern="1200" dirty="0">
                <a:solidFill>
                  <a:schemeClr val="tx1"/>
                </a:solidFill>
                <a:effectLst/>
                <a:latin typeface="+mn-lt"/>
                <a:ea typeface="+mn-ea"/>
                <a:cs typeface="+mn-cs"/>
              </a:rPr>
              <a:t> USA communities with more forming – and it is an important part of California’s efforts to ensure communities are prepared against wildfire.</a:t>
            </a:r>
          </a:p>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10</a:t>
            </a:fld>
            <a:endParaRPr lang="en-US"/>
          </a:p>
        </p:txBody>
      </p:sp>
    </p:spTree>
    <p:extLst>
      <p:ext uri="{BB962C8B-B14F-4D97-AF65-F5344CB8AC3E}">
        <p14:creationId xmlns:p14="http://schemas.microsoft.com/office/powerpoint/2010/main" val="2370363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CA FAIR Plan began offering insurance discounts starting August 23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 and CDI expects to have other companies approved by the end of the year. The FAIR Plan has offered a 10% discount on policies in a participating </a:t>
            </a:r>
            <a:r>
              <a:rPr lang="en-US" sz="1200" kern="1200" dirty="0" err="1">
                <a:solidFill>
                  <a:schemeClr val="tx1"/>
                </a:solidFill>
                <a:effectLst/>
                <a:latin typeface="+mn-lt"/>
                <a:ea typeface="+mn-ea"/>
                <a:cs typeface="+mn-cs"/>
              </a:rPr>
              <a:t>Firewise</a:t>
            </a:r>
            <a:r>
              <a:rPr lang="en-US" sz="1200" kern="1200" dirty="0">
                <a:solidFill>
                  <a:schemeClr val="tx1"/>
                </a:solidFill>
                <a:effectLst/>
                <a:latin typeface="+mn-lt"/>
                <a:ea typeface="+mn-ea"/>
                <a:cs typeface="+mn-cs"/>
              </a:rPr>
              <a:t> Community since May 2018. Now, the FAIR Plan is offering two more wildfire hardening discounts: </a:t>
            </a:r>
            <a:r>
              <a:rPr lang="en-US" sz="1200" i="1" kern="1200" dirty="0">
                <a:solidFill>
                  <a:schemeClr val="tx1"/>
                </a:solidFill>
                <a:effectLst/>
                <a:latin typeface="+mn-lt"/>
                <a:ea typeface="+mn-ea"/>
                <a:cs typeface="+mn-cs"/>
              </a:rPr>
              <a:t>one for </a:t>
            </a:r>
            <a:r>
              <a:rPr lang="en-US" sz="1200" b="1" i="1" kern="1200" dirty="0">
                <a:solidFill>
                  <a:schemeClr val="tx1"/>
                </a:solidFill>
                <a:effectLst/>
                <a:latin typeface="+mn-lt"/>
                <a:ea typeface="+mn-ea"/>
                <a:cs typeface="+mn-cs"/>
              </a:rPr>
              <a:t>Protecting the Structure, </a:t>
            </a:r>
            <a:r>
              <a:rPr lang="en-US" sz="1200" i="1" kern="1200" dirty="0">
                <a:solidFill>
                  <a:schemeClr val="tx1"/>
                </a:solidFill>
                <a:effectLst/>
                <a:latin typeface="+mn-lt"/>
                <a:ea typeface="+mn-ea"/>
                <a:cs typeface="+mn-cs"/>
              </a:rPr>
              <a:t>and another for </a:t>
            </a:r>
            <a:r>
              <a:rPr lang="en-US" sz="1200" b="1" i="1" kern="1200" dirty="0">
                <a:solidFill>
                  <a:schemeClr val="tx1"/>
                </a:solidFill>
                <a:effectLst/>
                <a:latin typeface="+mn-lt"/>
                <a:ea typeface="+mn-ea"/>
                <a:cs typeface="+mn-cs"/>
              </a:rPr>
              <a:t>Protecting the Immediate Surroundings </a:t>
            </a:r>
            <a:r>
              <a:rPr lang="en-US" sz="1200" i="1" kern="1200" dirty="0">
                <a:solidFill>
                  <a:schemeClr val="tx1"/>
                </a:solidFill>
                <a:effectLst/>
                <a:latin typeface="+mn-lt"/>
                <a:ea typeface="+mn-ea"/>
                <a:cs typeface="+mn-cs"/>
              </a:rPr>
              <a:t>of the dwelling. When applied, these discounts will reduce the wildfire portion of the policy’s premium by 10% and 5% respectively. Depending on your level of wildfire risk, this can be a large component of your overall premium. Contact your broker to find out what this means for your premium, how to qualify, and when you could receive a discount.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CDI and the CA FAIR Plan reached an agreement to increase the commercial coverage limit to $20 million per location (effective November 1, 2023).  This addresses the greater needs for recreational youth camps, homeowners’ associations, wineries, and agricultural groups for additional coverage. And the </a:t>
            </a:r>
            <a:r>
              <a:rPr lang="en-US" sz="1200" u="sng" kern="1200" dirty="0">
                <a:solidFill>
                  <a:schemeClr val="tx1"/>
                </a:solidFill>
                <a:effectLst/>
                <a:latin typeface="+mn-lt"/>
                <a:ea typeface="+mn-ea"/>
                <a:cs typeface="+mn-cs"/>
              </a:rPr>
              <a:t>business owner’s policy (BOP)</a:t>
            </a:r>
            <a:r>
              <a:rPr lang="en-US" sz="1200" kern="1200" dirty="0">
                <a:solidFill>
                  <a:schemeClr val="tx1"/>
                </a:solidFill>
                <a:effectLst/>
                <a:latin typeface="+mn-lt"/>
                <a:ea typeface="+mn-ea"/>
                <a:cs typeface="+mn-cs"/>
              </a:rPr>
              <a:t> limit increase to $20M is to take effect no later than December 14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sooner if FAIR Plan is able to implement earlier.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thing I would like to discuss is most people do not know that insurance companies assign a risk score to your home or business. People are hungry for this information – because if you  know about the risks on your property, you can take action to reduce them and make yourself and your neighbors safer.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Regulation requires insurance companies to give you the wildfire risk score for your property. They have to tell you how they created that score and what factors went into the score.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wildfire risk score or classification must be provided to you at the following times:</a:t>
            </a:r>
          </a:p>
          <a:p>
            <a:pPr lvl="0"/>
            <a:r>
              <a:rPr lang="en-US" sz="1200" kern="1200" dirty="0">
                <a:solidFill>
                  <a:schemeClr val="tx1"/>
                </a:solidFill>
                <a:effectLst/>
                <a:latin typeface="+mn-lt"/>
                <a:ea typeface="+mn-ea"/>
                <a:cs typeface="+mn-cs"/>
              </a:rPr>
              <a:t>When you apply for a new policy (within 15 days)</a:t>
            </a:r>
          </a:p>
          <a:p>
            <a:pPr lvl="0"/>
            <a:r>
              <a:rPr lang="en-US" sz="1200" kern="1200" dirty="0">
                <a:solidFill>
                  <a:schemeClr val="tx1"/>
                </a:solidFill>
                <a:effectLst/>
                <a:latin typeface="+mn-lt"/>
                <a:ea typeface="+mn-ea"/>
                <a:cs typeface="+mn-cs"/>
              </a:rPr>
              <a:t>Before you renew a policy (at least 45 days)</a:t>
            </a:r>
          </a:p>
          <a:p>
            <a:pPr lvl="0"/>
            <a:r>
              <a:rPr lang="en-US" sz="1200" kern="1200" dirty="0">
                <a:solidFill>
                  <a:schemeClr val="tx1"/>
                </a:solidFill>
                <a:effectLst/>
                <a:latin typeface="+mn-lt"/>
                <a:ea typeface="+mn-ea"/>
                <a:cs typeface="+mn-cs"/>
              </a:rPr>
              <a:t>Before you are non-renewed (at least 75 days)</a:t>
            </a:r>
          </a:p>
          <a:p>
            <a:pPr lvl="0"/>
            <a:r>
              <a:rPr lang="en-US" sz="1200" kern="1200" dirty="0">
                <a:solidFill>
                  <a:schemeClr val="tx1"/>
                </a:solidFill>
                <a:effectLst/>
                <a:latin typeface="+mn-lt"/>
                <a:ea typeface="+mn-ea"/>
                <a:cs typeface="+mn-cs"/>
              </a:rPr>
              <a:t>When you complete mitigation on your property and request a revised score (within 30 days)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By creating a right of appeal the Regulation is giving power back to consumers.  And if you are not satisfied with the response, the Department of Insurance is on your side to help.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11</a:t>
            </a:fld>
            <a:endParaRPr lang="en-US"/>
          </a:p>
        </p:txBody>
      </p:sp>
    </p:spTree>
    <p:extLst>
      <p:ext uri="{BB962C8B-B14F-4D97-AF65-F5344CB8AC3E}">
        <p14:creationId xmlns:p14="http://schemas.microsoft.com/office/powerpoint/2010/main" val="4050955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it’s important to understand that we are not starting from scratch.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actions build on changes the Commissioner has made since 2019 moving in the direction of a more modern and resilient market.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have moved forward on wildfire actions and are responding to climate change like never before. We are proud the Department is leading the way for our state and our nation.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12</a:t>
            </a:fld>
            <a:endParaRPr lang="en-US"/>
          </a:p>
        </p:txBody>
      </p:sp>
    </p:spTree>
    <p:extLst>
      <p:ext uri="{BB962C8B-B14F-4D97-AF65-F5344CB8AC3E}">
        <p14:creationId xmlns:p14="http://schemas.microsoft.com/office/powerpoint/2010/main" val="202776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California’s Sustainable Insurance Strategy is a comprehensive plan to modernize our insurance market with three interlocking goals: </a:t>
            </a:r>
          </a:p>
          <a:p>
            <a:endParaRPr lang="en-US" dirty="0"/>
          </a:p>
          <a:p>
            <a:r>
              <a:rPr lang="en-US" dirty="0"/>
              <a:t>•	Making insurance available to Californians</a:t>
            </a:r>
          </a:p>
          <a:p>
            <a:r>
              <a:rPr lang="en-US" dirty="0"/>
              <a:t>•	Creating a resilient insurance market </a:t>
            </a:r>
          </a:p>
          <a:p>
            <a:r>
              <a:rPr lang="en-US" dirty="0"/>
              <a:t>•	Protecting communities from climate change</a:t>
            </a:r>
          </a:p>
          <a:p>
            <a:endParaRPr lang="en-US" dirty="0"/>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13</a:t>
            </a:fld>
            <a:endParaRPr lang="en-US"/>
          </a:p>
        </p:txBody>
      </p:sp>
    </p:spTree>
    <p:extLst>
      <p:ext uri="{BB962C8B-B14F-4D97-AF65-F5344CB8AC3E}">
        <p14:creationId xmlns:p14="http://schemas.microsoft.com/office/powerpoint/2010/main" val="4079513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Here are the executive actions and reforms Commissioner Lara is taking: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One -- we will increase availability of insurance in wildfire distressed areas.</a:t>
            </a:r>
            <a:r>
              <a:rPr lang="en-US" sz="1200" kern="1200" dirty="0">
                <a:solidFill>
                  <a:schemeClr val="tx1"/>
                </a:solidFill>
                <a:effectLst/>
                <a:latin typeface="+mn-lt"/>
                <a:ea typeface="+mn-ea"/>
                <a:cs typeface="+mn-cs"/>
              </a:rPr>
              <a:t> Using our prior approval rate authority, insurance companies will write no less than 85 percent of homes and businesses in wildfire distressed areas. This is a historic agreement between the Department and insurance companies.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will reverse the trend of a growing FAIR Plan and closing the insurance gap.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Department will define these distressed areas using a data-driven approach.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second important part of this plan is … we will return FAIR Plan policyholders back to traditional insurance</a:t>
            </a:r>
            <a:r>
              <a:rPr lang="en-US" sz="1200" kern="1200" dirty="0">
                <a:solidFill>
                  <a:schemeClr val="tx1"/>
                </a:solidFill>
                <a:effectLst/>
                <a:latin typeface="+mn-lt"/>
                <a:ea typeface="+mn-ea"/>
                <a:cs typeface="+mn-cs"/>
              </a:rPr>
              <a:t> — with first priority given to hardened homes and businesses following the “Safer from Wildfires” regulation.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next important element of the plan directly addresses the climate crisis.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Commissioner will introduce regulations to utilize forward-looking catastrophe models prioritizing wildfire safety, mitigation, and transparency.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Effectively addressing climate change requires new risk assessment strategies that keep insurance available.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Forward-looking models must recognize the clear benefits of investments our Governor and Legislature are making in wildfire </a:t>
            </a:r>
          </a:p>
          <a:p>
            <a:r>
              <a:rPr lang="en-US" sz="1200" kern="1200" dirty="0">
                <a:solidFill>
                  <a:schemeClr val="tx1"/>
                </a:solidFill>
                <a:effectLst/>
                <a:latin typeface="+mn-lt"/>
                <a:ea typeface="+mn-ea"/>
                <a:cs typeface="+mn-cs"/>
              </a:rPr>
              <a:t>safety – including home hardening, fuel reduction, and prescribed fire.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have a clear template for how to do this – in the “Safer From Wildfires” regulation requiring insurance discounts and increased transparency on wildfire risk scores.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will take input from the public and put the public’s interest in safety and insurance access first as we did in that process.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 another important element of stabilizing our marketplace in the face of climate change…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We will also explore allowing California-only reinsurance costs.</a:t>
            </a:r>
            <a:r>
              <a:rPr lang="en-US" sz="1200" kern="1200" dirty="0">
                <a:solidFill>
                  <a:schemeClr val="tx1"/>
                </a:solidFill>
                <a:effectLst/>
                <a:latin typeface="+mn-lt"/>
                <a:ea typeface="+mn-ea"/>
                <a:cs typeface="+mn-cs"/>
              </a:rPr>
              <a:t> Reinsurance is a tool that many insurance companies are using to manage their climate risk and continue writing policies.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want to underscore that Californians will not pay the costs of hurricanes, fires, and floods across the nation and around the world.  </a:t>
            </a:r>
          </a:p>
          <a:p>
            <a:r>
              <a:rPr lang="en-US" sz="1200" kern="1200" dirty="0">
                <a:solidFill>
                  <a:schemeClr val="tx1"/>
                </a:solidFill>
                <a:effectLst/>
                <a:latin typeface="+mn-lt"/>
                <a:ea typeface="+mn-ea"/>
                <a:cs typeface="+mn-cs"/>
              </a:rPr>
              <a:t> </a:t>
            </a:r>
            <a:endParaRPr lang="en-US" sz="1200" kern="1200" dirty="0">
              <a:solidFill>
                <a:schemeClr val="tx1"/>
              </a:solidFill>
              <a:effectLst/>
              <a:highlight>
                <a:srgbClr val="FFFF00"/>
              </a:highlight>
              <a:latin typeface="+mn-lt"/>
              <a:ea typeface="+mn-ea"/>
              <a:cs typeface="+mn-cs"/>
            </a:endParaRPr>
          </a:p>
          <a:p>
            <a:r>
              <a:rPr lang="en-US" sz="1200" u="sng" kern="1200" dirty="0">
                <a:solidFill>
                  <a:schemeClr val="tx1"/>
                </a:solidFill>
                <a:effectLst/>
                <a:highlight>
                  <a:srgbClr val="FFFF00"/>
                </a:highlight>
                <a:latin typeface="+mn-lt"/>
                <a:ea typeface="+mn-ea"/>
                <a:cs typeface="+mn-cs"/>
              </a:rPr>
              <a:t>Under Commissioner Lara’s agreement, companies wishing to use these new risk assessment tools must agree to increase and maintain their writing in the wildfire distressed areas of our state. That’s the 85 percent requirement we just talked about – increasing writing and removing people from the FAIR Plan. </a:t>
            </a:r>
            <a:endParaRPr lang="en-US" sz="1200" kern="1200" dirty="0">
              <a:solidFill>
                <a:schemeClr val="tx1"/>
              </a:solidFill>
              <a:effectLst/>
              <a:highlight>
                <a:srgbClr val="FFFF00"/>
              </a:highligh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Turning to the FAIR Plan – we will continue modernizing the FAIR Plan </a:t>
            </a:r>
            <a:r>
              <a:rPr lang="en-US" sz="1200" kern="1200" dirty="0">
                <a:solidFill>
                  <a:schemeClr val="tx1"/>
                </a:solidFill>
                <a:effectLst/>
                <a:latin typeface="+mn-lt"/>
                <a:ea typeface="+mn-ea"/>
                <a:cs typeface="+mn-cs"/>
              </a:rPr>
              <a:t>by expanding commercial coverage limits to $20 million </a:t>
            </a:r>
            <a:r>
              <a:rPr lang="en-US" sz="1200" i="1" kern="1200" dirty="0">
                <a:solidFill>
                  <a:schemeClr val="tx1"/>
                </a:solidFill>
                <a:effectLst/>
                <a:latin typeface="+mn-lt"/>
                <a:ea typeface="+mn-ea"/>
                <a:cs typeface="+mn-cs"/>
              </a:rPr>
              <a:t>per structure.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closes coverage gaps for HOAs, affordable housing, infill developments, agribusiness – who also have been having a hard time finding coverage. </a:t>
            </a:r>
          </a:p>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14</a:t>
            </a:fld>
            <a:endParaRPr lang="en-US"/>
          </a:p>
        </p:txBody>
      </p:sp>
    </p:spTree>
    <p:extLst>
      <p:ext uri="{BB962C8B-B14F-4D97-AF65-F5344CB8AC3E}">
        <p14:creationId xmlns:p14="http://schemas.microsoft.com/office/powerpoint/2010/main" val="1566742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California Sustainable Insurance Strategy is the result of meeting with California homeowners, business owners, fire chiefs, agents, realtors, homeowners associations, summer camps, farmers and ranchers, and many other insurance consumers across this state. </a:t>
            </a:r>
          </a:p>
          <a:p>
            <a:endParaRPr lang="en-US" dirty="0"/>
          </a:p>
          <a:p>
            <a:r>
              <a:rPr lang="en-US" dirty="0"/>
              <a:t>We have held meetings in all 58 counties since 2019 making sure we are taking everyone in to account. The issue of insurance availability is imperative for everyone and we will do our part to improve the market. Help us do your part by being Safer from Wildfires.</a:t>
            </a:r>
          </a:p>
        </p:txBody>
      </p:sp>
      <p:sp>
        <p:nvSpPr>
          <p:cNvPr id="4" name="Slide Number Placeholder 3"/>
          <p:cNvSpPr>
            <a:spLocks noGrp="1"/>
          </p:cNvSpPr>
          <p:nvPr>
            <p:ph type="sldNum" sz="quarter" idx="5"/>
          </p:nvPr>
        </p:nvSpPr>
        <p:spPr/>
        <p:txBody>
          <a:bodyPr/>
          <a:lstStyle/>
          <a:p>
            <a:fld id="{AA898268-DE75-4A84-AC06-07A497455274}" type="slidenum">
              <a:rPr lang="en-US" smtClean="0"/>
              <a:t>15</a:t>
            </a:fld>
            <a:endParaRPr lang="en-US"/>
          </a:p>
        </p:txBody>
      </p:sp>
    </p:spTree>
    <p:extLst>
      <p:ext uri="{BB962C8B-B14F-4D97-AF65-F5344CB8AC3E}">
        <p14:creationId xmlns:p14="http://schemas.microsoft.com/office/powerpoint/2010/main" val="646190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16</a:t>
            </a:fld>
            <a:endParaRPr lang="en-US"/>
          </a:p>
        </p:txBody>
      </p:sp>
    </p:spTree>
    <p:extLst>
      <p:ext uri="{BB962C8B-B14F-4D97-AF65-F5344CB8AC3E}">
        <p14:creationId xmlns:p14="http://schemas.microsoft.com/office/powerpoint/2010/main" val="14554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 disasters and global inflation are creating stress on insurance markets. This is not just happening here – every state is experiencing these factors: </a:t>
            </a:r>
          </a:p>
          <a:p>
            <a:endParaRPr lang="en-US" dirty="0"/>
          </a:p>
          <a:p>
            <a:r>
              <a:rPr lang="en-US" dirty="0"/>
              <a:t>•	Increased costs for rebuilding</a:t>
            </a:r>
          </a:p>
          <a:p>
            <a:r>
              <a:rPr lang="en-US" dirty="0"/>
              <a:t>•	Labor shortages</a:t>
            </a:r>
          </a:p>
          <a:p>
            <a:r>
              <a:rPr lang="en-US" dirty="0"/>
              <a:t>•	Insurance for Insurance companies is harder to find and costlier </a:t>
            </a:r>
          </a:p>
          <a:p>
            <a:r>
              <a:rPr lang="en-US" dirty="0"/>
              <a:t>•	As risk increases, insurance companies are protecting their obligations to current consumers and limiting new business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2</a:t>
            </a:fld>
            <a:endParaRPr lang="en-US"/>
          </a:p>
        </p:txBody>
      </p:sp>
    </p:spTree>
    <p:extLst>
      <p:ext uri="{BB962C8B-B14F-4D97-AF65-F5344CB8AC3E}">
        <p14:creationId xmlns:p14="http://schemas.microsoft.com/office/powerpoint/2010/main" val="58719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property insurance market is also changing quickly. </a:t>
            </a:r>
          </a:p>
          <a:p>
            <a:endParaRPr lang="en-US" dirty="0"/>
          </a:p>
          <a:p>
            <a:r>
              <a:rPr lang="en-US" dirty="0"/>
              <a:t>Even though 115 insurance companies are currently selling homeowners insurance, 12 insurance groups control 85 percent of the California insurance market. </a:t>
            </a:r>
          </a:p>
          <a:p>
            <a:endParaRPr lang="en-US" dirty="0"/>
          </a:p>
          <a:p>
            <a:r>
              <a:rPr lang="en-US" dirty="0"/>
              <a:t>Since 2022 – 7 of the top 12 insurance groups have paused or restricted new business despite rate increases approved or pending with the Department of Insurance. </a:t>
            </a:r>
          </a:p>
          <a:p>
            <a:endParaRPr lang="en-US" dirty="0"/>
          </a:p>
          <a:p>
            <a:r>
              <a:rPr lang="en-US" dirty="0"/>
              <a:t>So clearly this problem is complex and global in nature – affecting us here at home</a:t>
            </a:r>
          </a:p>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3</a:t>
            </a:fld>
            <a:endParaRPr lang="en-US"/>
          </a:p>
        </p:txBody>
      </p:sp>
    </p:spTree>
    <p:extLst>
      <p:ext uri="{BB962C8B-B14F-4D97-AF65-F5344CB8AC3E}">
        <p14:creationId xmlns:p14="http://schemas.microsoft.com/office/powerpoint/2010/main" val="154906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shows you that 7 of these 12 insurance companies have either paused or restricted their new policies even though most have pending or approved rate increases showing that the problem cannot be solved by just increasing prices. </a:t>
            </a:r>
          </a:p>
        </p:txBody>
      </p:sp>
      <p:sp>
        <p:nvSpPr>
          <p:cNvPr id="4" name="Slide Number Placeholder 3"/>
          <p:cNvSpPr>
            <a:spLocks noGrp="1"/>
          </p:cNvSpPr>
          <p:nvPr>
            <p:ph type="sldNum" sz="quarter" idx="5"/>
          </p:nvPr>
        </p:nvSpPr>
        <p:spPr/>
        <p:txBody>
          <a:bodyPr/>
          <a:lstStyle/>
          <a:p>
            <a:fld id="{AA898268-DE75-4A84-AC06-07A497455274}" type="slidenum">
              <a:rPr lang="en-US" smtClean="0"/>
              <a:t>4</a:t>
            </a:fld>
            <a:endParaRPr lang="en-US"/>
          </a:p>
        </p:txBody>
      </p:sp>
    </p:spTree>
    <p:extLst>
      <p:ext uri="{BB962C8B-B14F-4D97-AF65-F5344CB8AC3E}">
        <p14:creationId xmlns:p14="http://schemas.microsoft.com/office/powerpoint/2010/main" val="135645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past 10 years insurance companies have done far worse in California than nationally – by any measure. </a:t>
            </a:r>
          </a:p>
          <a:p>
            <a:r>
              <a:rPr lang="en-US" sz="1200" kern="1200" dirty="0">
                <a:solidFill>
                  <a:schemeClr val="tx1"/>
                </a:solidFill>
                <a:effectLst/>
                <a:latin typeface="+mn-lt"/>
                <a:ea typeface="+mn-ea"/>
                <a:cs typeface="+mn-cs"/>
              </a:rPr>
              <a:t>During those years California experienced 9 of the 10 most devastating wildfires in our state’s history.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a result, we are faced with a tough question: Can consumers get insurance they need?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Today the answer is generally, no.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Because climate change impacts are accelerating we need to take actions that expand insurance availability.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5</a:t>
            </a:fld>
            <a:endParaRPr lang="en-US"/>
          </a:p>
        </p:txBody>
      </p:sp>
    </p:spTree>
    <p:extLst>
      <p:ext uri="{BB962C8B-B14F-4D97-AF65-F5344CB8AC3E}">
        <p14:creationId xmlns:p14="http://schemas.microsoft.com/office/powerpoint/2010/main" val="2682830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Commissioner Lara took office in 2019, we have been consistently monitoring and analyzing the status and direction of insurance availability trends. </a:t>
            </a:r>
          </a:p>
          <a:p>
            <a:endParaRPr lang="en-US" dirty="0"/>
          </a:p>
          <a:p>
            <a:r>
              <a:rPr lang="en-US" dirty="0"/>
              <a:t>The FAIR Plan has doubled to 3% of the market — becoming the insurer of first resort for many Californians, not the last resort as it was designed. The FAIR Plan is not a state agency, it is run and funded by the insurance companies.</a:t>
            </a:r>
          </a:p>
          <a:p>
            <a:endParaRPr lang="en-US" dirty="0"/>
          </a:p>
          <a:p>
            <a:r>
              <a:rPr lang="en-US" dirty="0"/>
              <a:t>A growing FAIR Plan is a problem, because FAIR Plan policyholders are required to pay more for less coverage, and concentrating the highest risk properties under the FAIR Plan increases the chance that it will be unable to afford a catastrophic disaster. </a:t>
            </a:r>
          </a:p>
          <a:p>
            <a:endParaRPr lang="en-US" dirty="0"/>
          </a:p>
          <a:p>
            <a:r>
              <a:rPr lang="en-US" dirty="0"/>
              <a:t>It’s really important to understand this point … if the FAIR Plan goes insolvent, insurance companies are on the hook for the unpaid FAIR Plan losses. While this hasn’t happened in nearly 30 years, the uncertainty is still driving insurance companies to further limit coverage to at-risk Californians. </a:t>
            </a:r>
          </a:p>
          <a:p>
            <a:endParaRPr lang="en-US" dirty="0"/>
          </a:p>
          <a:p>
            <a:r>
              <a:rPr lang="en-US" dirty="0"/>
              <a:t>A growing FAIR Plan creates risk for the entire insurance market. </a:t>
            </a:r>
          </a:p>
          <a:p>
            <a:endParaRPr lang="en-US" dirty="0"/>
          </a:p>
          <a:p>
            <a:r>
              <a:rPr lang="en-US" dirty="0"/>
              <a:t>As a direct result of growing risk concentration in California, the credit rating agency AM Best has downgraded outlooks for Top-12 companies like State Farm, AAA and Mercury.</a:t>
            </a:r>
          </a:p>
          <a:p>
            <a:endParaRPr lang="en-US" dirty="0"/>
          </a:p>
          <a:p>
            <a:r>
              <a:rPr lang="en-US" dirty="0"/>
              <a:t>And there is a critical fact to know: Unlike public utilities, which are required to provide coverage to all residents and businesses, under Proposition 103 insurance companies can legally refuse to write insurance unless they are able to meet 100% of consumers’ claims, cover their expenses and earn a fair return. </a:t>
            </a:r>
          </a:p>
          <a:p>
            <a:endParaRPr lang="en-US" dirty="0"/>
          </a:p>
          <a:p>
            <a:r>
              <a:rPr lang="en-US" dirty="0"/>
              <a:t>Everyone is harmed if an insurance company goes insolvent because it cannot pay its claims. And we want to make sure that does not happen</a:t>
            </a:r>
          </a:p>
        </p:txBody>
      </p:sp>
      <p:sp>
        <p:nvSpPr>
          <p:cNvPr id="4" name="Slide Number Placeholder 3"/>
          <p:cNvSpPr>
            <a:spLocks noGrp="1"/>
          </p:cNvSpPr>
          <p:nvPr>
            <p:ph type="sldNum" sz="quarter" idx="5"/>
          </p:nvPr>
        </p:nvSpPr>
        <p:spPr/>
        <p:txBody>
          <a:bodyPr/>
          <a:lstStyle/>
          <a:p>
            <a:fld id="{AA898268-DE75-4A84-AC06-07A497455274}" type="slidenum">
              <a:rPr lang="en-US" smtClean="0"/>
              <a:t>6</a:t>
            </a:fld>
            <a:endParaRPr lang="en-US"/>
          </a:p>
        </p:txBody>
      </p:sp>
    </p:spTree>
    <p:extLst>
      <p:ext uri="{BB962C8B-B14F-4D97-AF65-F5344CB8AC3E}">
        <p14:creationId xmlns:p14="http://schemas.microsoft.com/office/powerpoint/2010/main" val="3650047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reduce the risk of major losses in the industry Commissioner Lara introduced the Safer from Wildfires framework</a:t>
            </a:r>
          </a:p>
          <a:p>
            <a:endParaRPr lang="en-US" dirty="0"/>
          </a:p>
          <a:p>
            <a:r>
              <a:rPr lang="en-US" dirty="0"/>
              <a:t>It is a three step system to protect your home, surroundings and community which in turn provides consumers with discounts and transparency about your risk rating. </a:t>
            </a:r>
          </a:p>
          <a:p>
            <a:endParaRPr lang="en-US" dirty="0"/>
          </a:p>
          <a:p>
            <a:r>
              <a:rPr lang="en-US" sz="1200" kern="1200" dirty="0">
                <a:solidFill>
                  <a:schemeClr val="tx1"/>
                </a:solidFill>
                <a:effectLst/>
                <a:latin typeface="+mn-lt"/>
                <a:ea typeface="+mn-ea"/>
                <a:cs typeface="+mn-cs"/>
              </a:rPr>
              <a:t>Under this regulation we expect to see: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More businesses, homeowners and communities making investments in wildfire safety </a:t>
            </a:r>
          </a:p>
          <a:p>
            <a:pPr lvl="0"/>
            <a:r>
              <a:rPr lang="en-US" sz="1200" kern="1200" dirty="0">
                <a:solidFill>
                  <a:schemeClr val="tx1"/>
                </a:solidFill>
                <a:effectLst/>
                <a:latin typeface="+mn-lt"/>
                <a:ea typeface="+mn-ea"/>
                <a:cs typeface="+mn-cs"/>
              </a:rPr>
              <a:t>Greater community resilience</a:t>
            </a:r>
          </a:p>
          <a:p>
            <a:pPr lvl="0"/>
            <a:r>
              <a:rPr lang="en-US" sz="1200" kern="1200" dirty="0">
                <a:solidFill>
                  <a:schemeClr val="tx1"/>
                </a:solidFill>
                <a:effectLst/>
                <a:latin typeface="+mn-lt"/>
                <a:ea typeface="+mn-ea"/>
                <a:cs typeface="+mn-cs"/>
              </a:rPr>
              <a:t>Reduced losses from wildfires</a:t>
            </a:r>
          </a:p>
          <a:p>
            <a:pPr lvl="0"/>
            <a:r>
              <a:rPr lang="en-US" sz="1200" kern="1200" dirty="0">
                <a:solidFill>
                  <a:schemeClr val="tx1"/>
                </a:solidFill>
                <a:effectLst/>
                <a:latin typeface="+mn-lt"/>
                <a:ea typeface="+mn-ea"/>
                <a:cs typeface="+mn-cs"/>
              </a:rPr>
              <a:t>More insurance coverage for mitigated properties</a:t>
            </a:r>
          </a:p>
          <a:p>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important to note that CDI does not have the authority to force insurers to write coverage.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regulation attacks the root cause of non-renewals – which is wildfire risk – and they will make Californians safer.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with accurate pricing of insurance, we expect to see more insurance options for people through a more competitive market.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7</a:t>
            </a:fld>
            <a:endParaRPr lang="en-US"/>
          </a:p>
        </p:txBody>
      </p:sp>
    </p:spTree>
    <p:extLst>
      <p:ext uri="{BB962C8B-B14F-4D97-AF65-F5344CB8AC3E}">
        <p14:creationId xmlns:p14="http://schemas.microsoft.com/office/powerpoint/2010/main" val="145831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Step One </a:t>
            </a:r>
            <a:r>
              <a:rPr lang="en-US" dirty="0"/>
              <a:t>is pretty </a:t>
            </a:r>
            <a:r>
              <a:rPr lang="en-US" sz="1200" kern="1200" dirty="0">
                <a:solidFill>
                  <a:schemeClr val="tx1"/>
                </a:solidFill>
                <a:effectLst/>
                <a:latin typeface="+mn-lt"/>
                <a:ea typeface="+mn-ea"/>
                <a:cs typeface="+mn-cs"/>
              </a:rPr>
              <a:t>straight forward, Class-A Fire Rated Roof, Enclosed Eaves, Fire-Resistant Vents, Multi-pane windows and a minimum of 6” noncombustible vertical clearance at the bottom of the exterior surface of the structure. </a:t>
            </a:r>
          </a:p>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8</a:t>
            </a:fld>
            <a:endParaRPr lang="en-US"/>
          </a:p>
        </p:txBody>
      </p:sp>
    </p:spTree>
    <p:extLst>
      <p:ext uri="{BB962C8B-B14F-4D97-AF65-F5344CB8AC3E}">
        <p14:creationId xmlns:p14="http://schemas.microsoft.com/office/powerpoint/2010/main" val="421613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Step Two </a:t>
            </a:r>
            <a:r>
              <a:rPr lang="en-US" sz="1200" kern="1200" dirty="0">
                <a:solidFill>
                  <a:schemeClr val="tx1"/>
                </a:solidFill>
                <a:effectLst/>
                <a:latin typeface="+mn-lt"/>
                <a:ea typeface="+mn-ea"/>
                <a:cs typeface="+mn-cs"/>
              </a:rPr>
              <a:t>– protect the immediate surroundings.   1.Clearing of vegetation and debris from under decks.</a:t>
            </a:r>
          </a:p>
          <a:p>
            <a:r>
              <a:rPr lang="en-US" sz="1200" kern="1200" dirty="0">
                <a:solidFill>
                  <a:schemeClr val="tx1"/>
                </a:solidFill>
                <a:effectLst/>
                <a:latin typeface="+mn-lt"/>
                <a:ea typeface="+mn-ea"/>
                <a:cs typeface="+mn-cs"/>
              </a:rPr>
              <a:t>2. Clearing of vegetation, debris, mulch stored combustible materials, and any and all movable combustible materials from within 5 feet of the Building Being Evaluated (BBE).</a:t>
            </a:r>
          </a:p>
          <a:p>
            <a:r>
              <a:rPr lang="en-US" sz="1200" kern="1200" dirty="0">
                <a:solidFill>
                  <a:schemeClr val="tx1"/>
                </a:solidFill>
                <a:effectLst/>
                <a:latin typeface="+mn-lt"/>
                <a:ea typeface="+mn-ea"/>
                <a:cs typeface="+mn-cs"/>
              </a:rPr>
              <a:t>3. Incorporation of only noncombustible materials into that portion of any improvements to the property of BBE which is situated within 5 feet of the BBE.</a:t>
            </a:r>
          </a:p>
          <a:p>
            <a:r>
              <a:rPr lang="en-US" sz="1200" kern="1200" dirty="0">
                <a:solidFill>
                  <a:schemeClr val="tx1"/>
                </a:solidFill>
                <a:effectLst/>
                <a:latin typeface="+mn-lt"/>
                <a:ea typeface="+mn-ea"/>
                <a:cs typeface="+mn-cs"/>
              </a:rPr>
              <a:t>4. Removal of combustible structures, sheds and other outbuildings from the immediate surroundings of the home, to at least a distance of 30 feet.”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9</a:t>
            </a:fld>
            <a:endParaRPr lang="en-US"/>
          </a:p>
        </p:txBody>
      </p:sp>
    </p:spTree>
    <p:extLst>
      <p:ext uri="{BB962C8B-B14F-4D97-AF65-F5344CB8AC3E}">
        <p14:creationId xmlns:p14="http://schemas.microsoft.com/office/powerpoint/2010/main" val="1868760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3300" b="1" i="0">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85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5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96595" y="274320"/>
            <a:ext cx="8750935" cy="6257925"/>
          </a:xfrm>
          <a:custGeom>
            <a:avLst/>
            <a:gdLst/>
            <a:ahLst/>
            <a:cxnLst/>
            <a:rect l="l" t="t" r="r" b="b"/>
            <a:pathLst>
              <a:path w="8750935" h="6257925">
                <a:moveTo>
                  <a:pt x="0" y="0"/>
                </a:moveTo>
                <a:lnTo>
                  <a:pt x="8750808" y="0"/>
                </a:lnTo>
                <a:lnTo>
                  <a:pt x="8750808" y="6257544"/>
                </a:lnTo>
                <a:lnTo>
                  <a:pt x="0" y="6257544"/>
                </a:lnTo>
                <a:lnTo>
                  <a:pt x="0" y="0"/>
                </a:lnTo>
                <a:close/>
              </a:path>
            </a:pathLst>
          </a:custGeom>
          <a:ln w="12192">
            <a:solidFill>
              <a:srgbClr val="1F4390"/>
            </a:solidFill>
          </a:ln>
        </p:spPr>
        <p:txBody>
          <a:bodyPr wrap="square" lIns="0" tIns="0" rIns="0" bIns="0" rtlCol="0"/>
          <a:lstStyle/>
          <a:p>
            <a:endParaRPr/>
          </a:p>
        </p:txBody>
      </p:sp>
      <p:pic>
        <p:nvPicPr>
          <p:cNvPr id="17" name="bg object 17"/>
          <p:cNvPicPr/>
          <p:nvPr/>
        </p:nvPicPr>
        <p:blipFill>
          <a:blip r:embed="rId7" cstate="print"/>
          <a:stretch>
            <a:fillRect/>
          </a:stretch>
        </p:blipFill>
        <p:spPr>
          <a:xfrm>
            <a:off x="7664196" y="6266688"/>
            <a:ext cx="1160787" cy="404990"/>
          </a:xfrm>
          <a:prstGeom prst="rect">
            <a:avLst/>
          </a:prstGeom>
        </p:spPr>
      </p:pic>
      <p:sp>
        <p:nvSpPr>
          <p:cNvPr id="2" name="Holder 2"/>
          <p:cNvSpPr>
            <a:spLocks noGrp="1"/>
          </p:cNvSpPr>
          <p:nvPr>
            <p:ph type="title"/>
          </p:nvPr>
        </p:nvSpPr>
        <p:spPr>
          <a:xfrm>
            <a:off x="307338" y="413523"/>
            <a:ext cx="8776970" cy="1830070"/>
          </a:xfrm>
          <a:prstGeom prst="rect">
            <a:avLst/>
          </a:prstGeom>
        </p:spPr>
        <p:txBody>
          <a:bodyPr wrap="square" lIns="0" tIns="0" rIns="0" bIns="0">
            <a:spAutoFit/>
          </a:bodyPr>
          <a:lstStyle>
            <a:lvl1pPr>
              <a:defRPr sz="3300" b="1" i="0">
                <a:solidFill>
                  <a:schemeClr val="tx1"/>
                </a:solidFill>
                <a:latin typeface="Arial"/>
                <a:cs typeface="Arial"/>
              </a:defRPr>
            </a:lvl1pPr>
          </a:lstStyle>
          <a:p>
            <a:endParaRPr/>
          </a:p>
        </p:txBody>
      </p:sp>
      <p:sp>
        <p:nvSpPr>
          <p:cNvPr id="3" name="Holder 3"/>
          <p:cNvSpPr>
            <a:spLocks noGrp="1"/>
          </p:cNvSpPr>
          <p:nvPr>
            <p:ph type="body" idx="1"/>
          </p:nvPr>
        </p:nvSpPr>
        <p:spPr>
          <a:xfrm>
            <a:off x="1088617" y="2533736"/>
            <a:ext cx="7340600" cy="3724910"/>
          </a:xfrm>
          <a:prstGeom prst="rect">
            <a:avLst/>
          </a:prstGeom>
        </p:spPr>
        <p:txBody>
          <a:bodyPr wrap="square" lIns="0" tIns="0" rIns="0" bIns="0">
            <a:spAutoFit/>
          </a:bodyPr>
          <a:lstStyle>
            <a:lvl1pPr>
              <a:defRPr sz="1850" b="0" i="0">
                <a:solidFill>
                  <a:schemeClr val="bg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4/5/2024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microsoft.com/office/2018/10/relationships/comments" Target="../comments/modernComment_183_DFB8A2B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624BD4-C851-40F6-A7DE-EB310AD6A2FF}"/>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0" y="-10328"/>
            <a:ext cx="9144000" cy="6900863"/>
          </a:xfrm>
          <a:prstGeom prst="rect">
            <a:avLst/>
          </a:prstGeom>
        </p:spPr>
      </p:pic>
      <p:sp>
        <p:nvSpPr>
          <p:cNvPr id="7" name="object 7"/>
          <p:cNvSpPr txBox="1"/>
          <p:nvPr/>
        </p:nvSpPr>
        <p:spPr>
          <a:xfrm>
            <a:off x="152400" y="457530"/>
            <a:ext cx="8839200" cy="1861406"/>
          </a:xfrm>
          <a:prstGeom prst="rect">
            <a:avLst/>
          </a:prstGeom>
        </p:spPr>
        <p:txBody>
          <a:bodyPr vert="horz" wrap="square" lIns="0" tIns="14604" rIns="0" bIns="0" rtlCol="0">
            <a:spAutoFit/>
          </a:bodyPr>
          <a:lstStyle/>
          <a:p>
            <a:pPr marL="12700" marR="5080" algn="ctr">
              <a:lnSpc>
                <a:spcPct val="99600"/>
              </a:lnSpc>
              <a:spcBef>
                <a:spcPts val="114"/>
              </a:spcBef>
            </a:pPr>
            <a:r>
              <a:rPr lang="en-US" sz="6000" b="1" spc="-140" dirty="0">
                <a:solidFill>
                  <a:srgbClr val="FFFFFF"/>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California Department of </a:t>
            </a:r>
            <a:r>
              <a:rPr lang="en-US" sz="5900" b="1" spc="-140" dirty="0">
                <a:solidFill>
                  <a:srgbClr val="FFFFFF"/>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Insurance</a:t>
            </a:r>
            <a:endParaRPr sz="5900" b="1"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endParaRPr>
          </a:p>
        </p:txBody>
      </p:sp>
      <p:grpSp>
        <p:nvGrpSpPr>
          <p:cNvPr id="4" name="object 4">
            <a:extLst>
              <a:ext uri="{FF2B5EF4-FFF2-40B4-BE49-F238E27FC236}">
                <a16:creationId xmlns:a16="http://schemas.microsoft.com/office/drawing/2014/main" id="{C78D2F22-3D98-4072-A2C0-6DCB8FE2156D}"/>
              </a:ext>
            </a:extLst>
          </p:cNvPr>
          <p:cNvGrpSpPr/>
          <p:nvPr/>
        </p:nvGrpSpPr>
        <p:grpSpPr>
          <a:xfrm>
            <a:off x="457200" y="381000"/>
            <a:ext cx="8229600" cy="6096000"/>
            <a:chOff x="457200" y="381000"/>
            <a:chExt cx="8229600" cy="6096000"/>
          </a:xfrm>
        </p:grpSpPr>
        <p:sp>
          <p:nvSpPr>
            <p:cNvPr id="6" name="object 5">
              <a:extLst>
                <a:ext uri="{FF2B5EF4-FFF2-40B4-BE49-F238E27FC236}">
                  <a16:creationId xmlns:a16="http://schemas.microsoft.com/office/drawing/2014/main" id="{552A84F2-3DF4-4492-8AA9-766AFFCA4238}"/>
                </a:ext>
              </a:extLst>
            </p:cNvPr>
            <p:cNvSpPr/>
            <p:nvPr/>
          </p:nvSpPr>
          <p:spPr>
            <a:xfrm>
              <a:off x="457200" y="381000"/>
              <a:ext cx="8229600" cy="6096000"/>
            </a:xfrm>
            <a:custGeom>
              <a:avLst/>
              <a:gdLst/>
              <a:ahLst/>
              <a:cxnLst/>
              <a:rect l="l" t="t" r="r" b="b"/>
              <a:pathLst>
                <a:path w="8229600" h="6096000">
                  <a:moveTo>
                    <a:pt x="0" y="0"/>
                  </a:moveTo>
                  <a:lnTo>
                    <a:pt x="8229600" y="0"/>
                  </a:lnTo>
                  <a:lnTo>
                    <a:pt x="8229600" y="6096000"/>
                  </a:lnTo>
                  <a:lnTo>
                    <a:pt x="0" y="6096000"/>
                  </a:lnTo>
                  <a:lnTo>
                    <a:pt x="0" y="0"/>
                  </a:lnTo>
                  <a:close/>
                </a:path>
              </a:pathLst>
            </a:custGeom>
            <a:ln w="12192">
              <a:solidFill>
                <a:srgbClr val="41709C"/>
              </a:solidFill>
            </a:ln>
          </p:spPr>
          <p:txBody>
            <a:bodyPr wrap="square" lIns="0" tIns="0" rIns="0" bIns="0" rtlCol="0"/>
            <a:lstStyle/>
            <a:p>
              <a:endParaRPr dirty="0"/>
            </a:p>
          </p:txBody>
        </p:sp>
        <p:pic>
          <p:nvPicPr>
            <p:cNvPr id="8" name="object 6">
              <a:extLst>
                <a:ext uri="{FF2B5EF4-FFF2-40B4-BE49-F238E27FC236}">
                  <a16:creationId xmlns:a16="http://schemas.microsoft.com/office/drawing/2014/main" id="{6FF5EE20-26E7-451B-B650-E29535A5CE06}"/>
                </a:ext>
              </a:extLst>
            </p:cNvPr>
            <p:cNvPicPr/>
            <p:nvPr/>
          </p:nvPicPr>
          <p:blipFill>
            <a:blip r:embed="rId4" cstate="print"/>
            <a:stretch>
              <a:fillRect/>
            </a:stretch>
          </p:blipFill>
          <p:spPr>
            <a:xfrm>
              <a:off x="3672839" y="2514600"/>
              <a:ext cx="2042161" cy="2057400"/>
            </a:xfrm>
            <a:prstGeom prst="rect">
              <a:avLst/>
            </a:prstGeom>
          </p:spPr>
        </p:pic>
      </p:grpSp>
      <p:sp>
        <p:nvSpPr>
          <p:cNvPr id="2" name="Rectangle 1">
            <a:extLst>
              <a:ext uri="{FF2B5EF4-FFF2-40B4-BE49-F238E27FC236}">
                <a16:creationId xmlns:a16="http://schemas.microsoft.com/office/drawing/2014/main" id="{F08ECBC0-4A9C-4377-AB61-698DD79CEE7E}"/>
              </a:ext>
            </a:extLst>
          </p:cNvPr>
          <p:cNvSpPr/>
          <p:nvPr/>
        </p:nvSpPr>
        <p:spPr>
          <a:xfrm>
            <a:off x="1689413" y="5226204"/>
            <a:ext cx="6009017" cy="1225977"/>
          </a:xfrm>
          <a:prstGeom prst="rect">
            <a:avLst/>
          </a:prstGeom>
        </p:spPr>
        <p:txBody>
          <a:bodyPr wrap="none">
            <a:spAutoFit/>
          </a:bodyPr>
          <a:lstStyle/>
          <a:p>
            <a:pPr marL="12700" marR="5080" algn="ctr">
              <a:lnSpc>
                <a:spcPct val="99600"/>
              </a:lnSpc>
              <a:spcBef>
                <a:spcPts val="114"/>
              </a:spcBef>
            </a:pPr>
            <a:r>
              <a:rPr lang="en-US" sz="2400" b="1" spc="-140" dirty="0">
                <a:solidFill>
                  <a:srgbClr val="FFFFFF"/>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Richie M Sayavong</a:t>
            </a:r>
          </a:p>
          <a:p>
            <a:pPr marL="12700" marR="5080" algn="ctr">
              <a:lnSpc>
                <a:spcPct val="99600"/>
              </a:lnSpc>
              <a:spcBef>
                <a:spcPts val="114"/>
              </a:spcBef>
            </a:pPr>
            <a:r>
              <a:rPr lang="en-US" sz="2400" b="1" spc="-140" dirty="0">
                <a:solidFill>
                  <a:srgbClr val="FFFFFF"/>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Outreach Analyst</a:t>
            </a:r>
          </a:p>
          <a:p>
            <a:pPr marL="12700" marR="5080" algn="ctr">
              <a:lnSpc>
                <a:spcPct val="99600"/>
              </a:lnSpc>
              <a:spcBef>
                <a:spcPts val="114"/>
              </a:spcBef>
            </a:pPr>
            <a:r>
              <a:rPr lang="en-US" sz="2400" b="1" spc="-140" dirty="0">
                <a:solidFill>
                  <a:srgbClr val="FFFFFF"/>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Community Relations and Outreach Branch</a:t>
            </a:r>
            <a:endParaRPr lang="en-US" sz="2400" b="1"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endParaRPr>
          </a:p>
        </p:txBody>
      </p:sp>
    </p:spTree>
    <p:extLst>
      <p:ext uri="{BB962C8B-B14F-4D97-AF65-F5344CB8AC3E}">
        <p14:creationId xmlns:p14="http://schemas.microsoft.com/office/powerpoint/2010/main" val="2231124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3" cstate="print"/>
            <a:stretch>
              <a:fillRect/>
            </a:stretch>
          </p:blipFill>
          <p:spPr>
            <a:xfrm>
              <a:off x="0" y="0"/>
              <a:ext cx="9144000" cy="6858000"/>
            </a:xfrm>
            <a:prstGeom prst="rect">
              <a:avLst/>
            </a:prstGeom>
          </p:spPr>
        </p:pic>
        <p:sp>
          <p:nvSpPr>
            <p:cNvPr id="4" name="object 4"/>
            <p:cNvSpPr/>
            <p:nvPr/>
          </p:nvSpPr>
          <p:spPr>
            <a:xfrm>
              <a:off x="0" y="286511"/>
              <a:ext cx="9144000" cy="2146300"/>
            </a:xfrm>
            <a:custGeom>
              <a:avLst/>
              <a:gdLst/>
              <a:ahLst/>
              <a:cxnLst/>
              <a:rect l="l" t="t" r="r" b="b"/>
              <a:pathLst>
                <a:path w="9144000" h="2146300">
                  <a:moveTo>
                    <a:pt x="9144000" y="0"/>
                  </a:moveTo>
                  <a:lnTo>
                    <a:pt x="0" y="0"/>
                  </a:lnTo>
                  <a:lnTo>
                    <a:pt x="0" y="2145792"/>
                  </a:lnTo>
                  <a:lnTo>
                    <a:pt x="9144000" y="2145792"/>
                  </a:lnTo>
                  <a:lnTo>
                    <a:pt x="9144000" y="0"/>
                  </a:lnTo>
                  <a:close/>
                </a:path>
              </a:pathLst>
            </a:custGeom>
            <a:solidFill>
              <a:srgbClr val="1F4390">
                <a:alpha val="36862"/>
              </a:srgbClr>
            </a:solidFill>
          </p:spPr>
          <p:txBody>
            <a:bodyPr wrap="square" lIns="0" tIns="0" rIns="0" bIns="0" rtlCol="0"/>
            <a:lstStyle/>
            <a:p>
              <a:endParaRPr/>
            </a:p>
          </p:txBody>
        </p:sp>
      </p:grpSp>
      <p:sp>
        <p:nvSpPr>
          <p:cNvPr id="5" name="object 5"/>
          <p:cNvSpPr txBox="1">
            <a:spLocks noGrp="1"/>
          </p:cNvSpPr>
          <p:nvPr>
            <p:ph type="title"/>
          </p:nvPr>
        </p:nvSpPr>
        <p:spPr>
          <a:xfrm>
            <a:off x="274534" y="245595"/>
            <a:ext cx="7369087" cy="2923877"/>
          </a:xfrm>
          <a:prstGeom prst="rect">
            <a:avLst/>
          </a:prstGeom>
        </p:spPr>
        <p:txBody>
          <a:bodyPr vert="horz" wrap="square" lIns="0" tIns="12700" rIns="0" bIns="0" rtlCol="0">
            <a:spAutoFit/>
          </a:bodyPr>
          <a:lstStyle/>
          <a:p>
            <a:pPr marL="12700">
              <a:lnSpc>
                <a:spcPts val="5665"/>
              </a:lnSpc>
              <a:spcBef>
                <a:spcPts val="100"/>
              </a:spcBef>
            </a:pPr>
            <a:r>
              <a:rPr sz="4800" b="0" spc="-170" dirty="0">
                <a:solidFill>
                  <a:srgbClr val="FFFFFF"/>
                </a:solidFill>
                <a:latin typeface="Arial Black"/>
                <a:cs typeface="Arial Black"/>
              </a:rPr>
              <a:t>Protect</a:t>
            </a:r>
            <a:r>
              <a:rPr sz="4800" b="0" spc="-770" dirty="0">
                <a:solidFill>
                  <a:srgbClr val="FFFFFF"/>
                </a:solidFill>
                <a:latin typeface="Arial Black"/>
                <a:cs typeface="Arial Black"/>
              </a:rPr>
              <a:t> </a:t>
            </a:r>
            <a:r>
              <a:rPr sz="4800" b="0" spc="-25" dirty="0">
                <a:solidFill>
                  <a:srgbClr val="FFFFFF"/>
                </a:solidFill>
                <a:latin typeface="Arial Black"/>
                <a:cs typeface="Arial Black"/>
              </a:rPr>
              <a:t>the</a:t>
            </a:r>
            <a:endParaRPr sz="4800" dirty="0">
              <a:latin typeface="Arial Black"/>
              <a:cs typeface="Arial Black"/>
            </a:endParaRPr>
          </a:p>
          <a:p>
            <a:pPr marL="12700">
              <a:lnSpc>
                <a:spcPts val="8545"/>
              </a:lnSpc>
            </a:pPr>
            <a:r>
              <a:rPr sz="7200" b="0" spc="-175" dirty="0">
                <a:solidFill>
                  <a:srgbClr val="EC7C30"/>
                </a:solidFill>
                <a:latin typeface="Arial Black"/>
                <a:cs typeface="Arial Black"/>
              </a:rPr>
              <a:t>whole</a:t>
            </a:r>
            <a:r>
              <a:rPr sz="7200" b="0" spc="-1150" dirty="0">
                <a:solidFill>
                  <a:srgbClr val="EC7C30"/>
                </a:solidFill>
                <a:latin typeface="Arial Black"/>
                <a:cs typeface="Arial Black"/>
              </a:rPr>
              <a:t> </a:t>
            </a:r>
            <a:r>
              <a:rPr lang="en-US" sz="7200" b="0" spc="-1150" dirty="0">
                <a:solidFill>
                  <a:srgbClr val="EC7C30"/>
                </a:solidFill>
                <a:latin typeface="Arial Black"/>
                <a:cs typeface="Arial Black"/>
              </a:rPr>
              <a:t> </a:t>
            </a:r>
            <a:r>
              <a:rPr sz="7200" b="0" spc="90" dirty="0">
                <a:solidFill>
                  <a:srgbClr val="EC7C30"/>
                </a:solidFill>
                <a:latin typeface="Arial Black"/>
                <a:cs typeface="Arial Black"/>
              </a:rPr>
              <a:t>community</a:t>
            </a:r>
            <a:endParaRPr sz="7200" dirty="0">
              <a:latin typeface="Arial Black"/>
              <a:cs typeface="Arial Black"/>
            </a:endParaRPr>
          </a:p>
        </p:txBody>
      </p:sp>
      <p:sp>
        <p:nvSpPr>
          <p:cNvPr id="6" name="object 6"/>
          <p:cNvSpPr/>
          <p:nvPr/>
        </p:nvSpPr>
        <p:spPr>
          <a:xfrm>
            <a:off x="3764280" y="3257560"/>
            <a:ext cx="5379720" cy="2146300"/>
          </a:xfrm>
          <a:custGeom>
            <a:avLst/>
            <a:gdLst/>
            <a:ahLst/>
            <a:cxnLst/>
            <a:rect l="l" t="t" r="r" b="b"/>
            <a:pathLst>
              <a:path w="5379720" h="1917700">
                <a:moveTo>
                  <a:pt x="5379720" y="0"/>
                </a:moveTo>
                <a:lnTo>
                  <a:pt x="0" y="0"/>
                </a:lnTo>
                <a:lnTo>
                  <a:pt x="0" y="1917204"/>
                </a:lnTo>
                <a:lnTo>
                  <a:pt x="5379720" y="1917204"/>
                </a:lnTo>
                <a:lnTo>
                  <a:pt x="5379720" y="0"/>
                </a:lnTo>
                <a:close/>
              </a:path>
            </a:pathLst>
          </a:custGeom>
          <a:solidFill>
            <a:srgbClr val="1F4390"/>
          </a:solidFill>
        </p:spPr>
        <p:txBody>
          <a:bodyPr wrap="square" lIns="0" tIns="0" rIns="0" bIns="0" rtlCol="0"/>
          <a:lstStyle/>
          <a:p>
            <a:endParaRPr/>
          </a:p>
        </p:txBody>
      </p:sp>
      <p:sp>
        <p:nvSpPr>
          <p:cNvPr id="7" name="object 7"/>
          <p:cNvSpPr txBox="1"/>
          <p:nvPr/>
        </p:nvSpPr>
        <p:spPr>
          <a:xfrm>
            <a:off x="3959078" y="3081385"/>
            <a:ext cx="168275" cy="1327150"/>
          </a:xfrm>
          <a:prstGeom prst="rect">
            <a:avLst/>
          </a:prstGeom>
        </p:spPr>
        <p:txBody>
          <a:bodyPr vert="horz" wrap="square" lIns="0" tIns="175260" rIns="0" bIns="0" rtlCol="0">
            <a:spAutoFit/>
          </a:bodyPr>
          <a:lstStyle/>
          <a:p>
            <a:pPr marL="12700">
              <a:lnSpc>
                <a:spcPct val="100000"/>
              </a:lnSpc>
              <a:spcBef>
                <a:spcPts val="1380"/>
              </a:spcBef>
            </a:pPr>
            <a:r>
              <a:rPr sz="3200" dirty="0">
                <a:solidFill>
                  <a:srgbClr val="FFFFFF"/>
                </a:solidFill>
                <a:latin typeface="Arial"/>
                <a:cs typeface="Arial"/>
              </a:rPr>
              <a:t>•</a:t>
            </a:r>
            <a:endParaRPr sz="3200" dirty="0">
              <a:latin typeface="Arial"/>
              <a:cs typeface="Arial"/>
            </a:endParaRPr>
          </a:p>
          <a:p>
            <a:pPr marL="12700">
              <a:lnSpc>
                <a:spcPct val="100000"/>
              </a:lnSpc>
              <a:spcBef>
                <a:spcPts val="1285"/>
              </a:spcBef>
            </a:pPr>
            <a:r>
              <a:rPr sz="3200" dirty="0">
                <a:solidFill>
                  <a:srgbClr val="FFFFFF"/>
                </a:solidFill>
                <a:latin typeface="Arial"/>
                <a:cs typeface="Arial"/>
              </a:rPr>
              <a:t>•</a:t>
            </a:r>
            <a:endParaRPr sz="3200" dirty="0">
              <a:latin typeface="Arial"/>
              <a:cs typeface="Arial"/>
            </a:endParaRPr>
          </a:p>
        </p:txBody>
      </p:sp>
      <p:sp>
        <p:nvSpPr>
          <p:cNvPr id="8" name="object 8"/>
          <p:cNvSpPr txBox="1"/>
          <p:nvPr/>
        </p:nvSpPr>
        <p:spPr>
          <a:xfrm>
            <a:off x="4416278" y="3377565"/>
            <a:ext cx="4302760" cy="1651635"/>
          </a:xfrm>
          <a:prstGeom prst="rect">
            <a:avLst/>
          </a:prstGeom>
        </p:spPr>
        <p:txBody>
          <a:bodyPr vert="horz" wrap="square" lIns="0" tIns="12065" rIns="0" bIns="0" rtlCol="0">
            <a:spAutoFit/>
          </a:bodyPr>
          <a:lstStyle/>
          <a:p>
            <a:pPr marL="12700" marR="5080">
              <a:lnSpc>
                <a:spcPct val="101499"/>
              </a:lnSpc>
              <a:spcBef>
                <a:spcPts val="95"/>
              </a:spcBef>
            </a:pPr>
            <a:r>
              <a:rPr sz="2100" dirty="0">
                <a:solidFill>
                  <a:srgbClr val="FFFFFF"/>
                </a:solidFill>
                <a:latin typeface="Arial"/>
                <a:cs typeface="Arial"/>
              </a:rPr>
              <a:t>Neighborhoods</a:t>
            </a:r>
            <a:r>
              <a:rPr sz="2100" spc="10" dirty="0">
                <a:solidFill>
                  <a:srgbClr val="FFFFFF"/>
                </a:solidFill>
                <a:latin typeface="Arial"/>
                <a:cs typeface="Arial"/>
              </a:rPr>
              <a:t> </a:t>
            </a:r>
            <a:r>
              <a:rPr sz="2100" dirty="0">
                <a:solidFill>
                  <a:srgbClr val="FFFFFF"/>
                </a:solidFill>
                <a:latin typeface="Arial"/>
                <a:cs typeface="Arial"/>
              </a:rPr>
              <a:t>can</a:t>
            </a:r>
            <a:r>
              <a:rPr sz="2100" spc="40" dirty="0">
                <a:solidFill>
                  <a:srgbClr val="FFFFFF"/>
                </a:solidFill>
                <a:latin typeface="Arial"/>
                <a:cs typeface="Arial"/>
              </a:rPr>
              <a:t> </a:t>
            </a:r>
            <a:r>
              <a:rPr sz="2100" dirty="0">
                <a:solidFill>
                  <a:srgbClr val="FFFFFF"/>
                </a:solidFill>
                <a:latin typeface="Arial"/>
                <a:cs typeface="Arial"/>
              </a:rPr>
              <a:t>form</a:t>
            </a:r>
            <a:r>
              <a:rPr sz="2100" spc="45" dirty="0">
                <a:solidFill>
                  <a:srgbClr val="FFFFFF"/>
                </a:solidFill>
                <a:latin typeface="Arial"/>
                <a:cs typeface="Arial"/>
              </a:rPr>
              <a:t> </a:t>
            </a:r>
            <a:r>
              <a:rPr sz="2100" dirty="0">
                <a:solidFill>
                  <a:srgbClr val="FFFFFF"/>
                </a:solidFill>
                <a:latin typeface="Arial"/>
                <a:cs typeface="Arial"/>
              </a:rPr>
              <a:t>a</a:t>
            </a:r>
            <a:r>
              <a:rPr sz="2100" spc="45" dirty="0">
                <a:solidFill>
                  <a:srgbClr val="FFFFFF"/>
                </a:solidFill>
                <a:latin typeface="Arial"/>
                <a:cs typeface="Arial"/>
              </a:rPr>
              <a:t> </a:t>
            </a:r>
            <a:r>
              <a:rPr sz="2100" spc="-10" dirty="0">
                <a:solidFill>
                  <a:srgbClr val="FFFFFF"/>
                </a:solidFill>
                <a:latin typeface="Arial"/>
                <a:cs typeface="Arial"/>
              </a:rPr>
              <a:t>Firewise </a:t>
            </a:r>
            <a:r>
              <a:rPr sz="2100" dirty="0">
                <a:solidFill>
                  <a:srgbClr val="FFFFFF"/>
                </a:solidFill>
                <a:latin typeface="Arial"/>
                <a:cs typeface="Arial"/>
              </a:rPr>
              <a:t>USA</a:t>
            </a:r>
            <a:r>
              <a:rPr sz="2100" spc="-80" dirty="0">
                <a:solidFill>
                  <a:srgbClr val="FFFFFF"/>
                </a:solidFill>
                <a:latin typeface="Arial"/>
                <a:cs typeface="Arial"/>
              </a:rPr>
              <a:t> </a:t>
            </a:r>
            <a:r>
              <a:rPr sz="2100" spc="-10" dirty="0">
                <a:solidFill>
                  <a:srgbClr val="FFFFFF"/>
                </a:solidFill>
                <a:latin typeface="Arial"/>
                <a:cs typeface="Arial"/>
              </a:rPr>
              <a:t>community</a:t>
            </a:r>
            <a:endParaRPr sz="2100" dirty="0">
              <a:latin typeface="Arial"/>
              <a:cs typeface="Arial"/>
            </a:endParaRPr>
          </a:p>
          <a:p>
            <a:pPr marL="12700" marR="54610">
              <a:lnSpc>
                <a:spcPct val="101499"/>
              </a:lnSpc>
              <a:spcBef>
                <a:spcPts val="10"/>
              </a:spcBef>
            </a:pPr>
            <a:r>
              <a:rPr sz="2100" dirty="0">
                <a:solidFill>
                  <a:srgbClr val="FFFFFF"/>
                </a:solidFill>
                <a:latin typeface="Arial"/>
                <a:cs typeface="Arial"/>
              </a:rPr>
              <a:t>Cities,</a:t>
            </a:r>
            <a:r>
              <a:rPr sz="2100" spc="10" dirty="0">
                <a:solidFill>
                  <a:srgbClr val="FFFFFF"/>
                </a:solidFill>
                <a:latin typeface="Arial"/>
                <a:cs typeface="Arial"/>
              </a:rPr>
              <a:t> </a:t>
            </a:r>
            <a:r>
              <a:rPr sz="2100" dirty="0">
                <a:solidFill>
                  <a:srgbClr val="FFFFFF"/>
                </a:solidFill>
                <a:latin typeface="Arial"/>
                <a:cs typeface="Arial"/>
              </a:rPr>
              <a:t>counties,</a:t>
            </a:r>
            <a:r>
              <a:rPr sz="2100" spc="15" dirty="0">
                <a:solidFill>
                  <a:srgbClr val="FFFFFF"/>
                </a:solidFill>
                <a:latin typeface="Arial"/>
                <a:cs typeface="Arial"/>
              </a:rPr>
              <a:t> </a:t>
            </a:r>
            <a:r>
              <a:rPr sz="2100" dirty="0">
                <a:solidFill>
                  <a:srgbClr val="FFFFFF"/>
                </a:solidFill>
                <a:latin typeface="Arial"/>
                <a:cs typeface="Arial"/>
              </a:rPr>
              <a:t>and</a:t>
            </a:r>
            <a:r>
              <a:rPr sz="2100" spc="50" dirty="0">
                <a:solidFill>
                  <a:srgbClr val="FFFFFF"/>
                </a:solidFill>
                <a:latin typeface="Arial"/>
                <a:cs typeface="Arial"/>
              </a:rPr>
              <a:t> </a:t>
            </a:r>
            <a:r>
              <a:rPr sz="2100" dirty="0">
                <a:solidFill>
                  <a:srgbClr val="FFFFFF"/>
                </a:solidFill>
                <a:latin typeface="Arial"/>
                <a:cs typeface="Arial"/>
              </a:rPr>
              <a:t>local</a:t>
            </a:r>
            <a:r>
              <a:rPr sz="2100" spc="30" dirty="0">
                <a:solidFill>
                  <a:srgbClr val="FFFFFF"/>
                </a:solidFill>
                <a:latin typeface="Arial"/>
                <a:cs typeface="Arial"/>
              </a:rPr>
              <a:t> </a:t>
            </a:r>
            <a:r>
              <a:rPr sz="2100" spc="-10" dirty="0">
                <a:solidFill>
                  <a:srgbClr val="FFFFFF"/>
                </a:solidFill>
                <a:latin typeface="Arial"/>
                <a:cs typeface="Arial"/>
              </a:rPr>
              <a:t>districts </a:t>
            </a:r>
            <a:r>
              <a:rPr sz="2100" dirty="0">
                <a:solidFill>
                  <a:srgbClr val="FFFFFF"/>
                </a:solidFill>
                <a:latin typeface="Arial"/>
                <a:cs typeface="Arial"/>
              </a:rPr>
              <a:t>can</a:t>
            </a:r>
            <a:r>
              <a:rPr sz="2100" spc="20" dirty="0">
                <a:solidFill>
                  <a:srgbClr val="FFFFFF"/>
                </a:solidFill>
                <a:latin typeface="Arial"/>
                <a:cs typeface="Arial"/>
              </a:rPr>
              <a:t> </a:t>
            </a:r>
            <a:r>
              <a:rPr sz="2100" dirty="0">
                <a:solidFill>
                  <a:srgbClr val="FFFFFF"/>
                </a:solidFill>
                <a:latin typeface="Arial"/>
                <a:cs typeface="Arial"/>
              </a:rPr>
              <a:t>become</a:t>
            </a:r>
            <a:r>
              <a:rPr sz="2100" spc="35" dirty="0">
                <a:solidFill>
                  <a:srgbClr val="FFFFFF"/>
                </a:solidFill>
                <a:latin typeface="Arial"/>
                <a:cs typeface="Arial"/>
              </a:rPr>
              <a:t> </a:t>
            </a:r>
            <a:r>
              <a:rPr sz="2100" dirty="0">
                <a:solidFill>
                  <a:srgbClr val="FFFFFF"/>
                </a:solidFill>
                <a:latin typeface="Arial"/>
                <a:cs typeface="Arial"/>
              </a:rPr>
              <a:t>certified</a:t>
            </a:r>
            <a:r>
              <a:rPr sz="2100" spc="25" dirty="0">
                <a:solidFill>
                  <a:srgbClr val="FFFFFF"/>
                </a:solidFill>
                <a:latin typeface="Arial"/>
                <a:cs typeface="Arial"/>
              </a:rPr>
              <a:t> </a:t>
            </a:r>
            <a:r>
              <a:rPr sz="2100" dirty="0">
                <a:solidFill>
                  <a:srgbClr val="FFFFFF"/>
                </a:solidFill>
                <a:latin typeface="Arial"/>
                <a:cs typeface="Arial"/>
              </a:rPr>
              <a:t>as</a:t>
            </a:r>
            <a:r>
              <a:rPr sz="2100" spc="20" dirty="0">
                <a:solidFill>
                  <a:srgbClr val="FFFFFF"/>
                </a:solidFill>
                <a:latin typeface="Arial"/>
                <a:cs typeface="Arial"/>
              </a:rPr>
              <a:t> </a:t>
            </a:r>
            <a:r>
              <a:rPr sz="2100" dirty="0">
                <a:solidFill>
                  <a:srgbClr val="FFFFFF"/>
                </a:solidFill>
                <a:latin typeface="Arial"/>
                <a:cs typeface="Arial"/>
              </a:rPr>
              <a:t>a</a:t>
            </a:r>
            <a:r>
              <a:rPr sz="2100" spc="35" dirty="0">
                <a:solidFill>
                  <a:srgbClr val="FFFFFF"/>
                </a:solidFill>
                <a:latin typeface="Arial"/>
                <a:cs typeface="Arial"/>
              </a:rPr>
              <a:t> </a:t>
            </a:r>
            <a:r>
              <a:rPr sz="2100" dirty="0">
                <a:solidFill>
                  <a:srgbClr val="FFFFFF"/>
                </a:solidFill>
                <a:latin typeface="Arial"/>
                <a:cs typeface="Arial"/>
              </a:rPr>
              <a:t>Fire</a:t>
            </a:r>
            <a:r>
              <a:rPr sz="2100" spc="25" dirty="0">
                <a:solidFill>
                  <a:srgbClr val="FFFFFF"/>
                </a:solidFill>
                <a:latin typeface="Arial"/>
                <a:cs typeface="Arial"/>
              </a:rPr>
              <a:t> </a:t>
            </a:r>
            <a:r>
              <a:rPr sz="2100" spc="-20" dirty="0">
                <a:solidFill>
                  <a:srgbClr val="FFFFFF"/>
                </a:solidFill>
                <a:latin typeface="Arial"/>
                <a:cs typeface="Arial"/>
              </a:rPr>
              <a:t>Risk </a:t>
            </a:r>
            <a:r>
              <a:rPr sz="2100" dirty="0">
                <a:solidFill>
                  <a:srgbClr val="FFFFFF"/>
                </a:solidFill>
                <a:latin typeface="Arial"/>
                <a:cs typeface="Arial"/>
              </a:rPr>
              <a:t>Reduction</a:t>
            </a:r>
            <a:r>
              <a:rPr sz="2100" spc="40" dirty="0">
                <a:solidFill>
                  <a:srgbClr val="FFFFFF"/>
                </a:solidFill>
                <a:latin typeface="Arial"/>
                <a:cs typeface="Arial"/>
              </a:rPr>
              <a:t> </a:t>
            </a:r>
            <a:r>
              <a:rPr sz="2100" spc="-10" dirty="0">
                <a:solidFill>
                  <a:srgbClr val="FFFFFF"/>
                </a:solidFill>
                <a:latin typeface="Arial"/>
                <a:cs typeface="Arial"/>
              </a:rPr>
              <a:t>Community</a:t>
            </a:r>
            <a:endParaRPr sz="21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624BD4-C851-40F6-A7DE-EB310AD6A2FF}"/>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0" y="-10328"/>
            <a:ext cx="9144000" cy="6900863"/>
          </a:xfrm>
          <a:prstGeom prst="rect">
            <a:avLst/>
          </a:prstGeom>
        </p:spPr>
      </p:pic>
      <p:sp>
        <p:nvSpPr>
          <p:cNvPr id="7" name="object 7"/>
          <p:cNvSpPr txBox="1"/>
          <p:nvPr/>
        </p:nvSpPr>
        <p:spPr>
          <a:xfrm>
            <a:off x="152400" y="378368"/>
            <a:ext cx="8839200" cy="8201603"/>
          </a:xfrm>
          <a:prstGeom prst="rect">
            <a:avLst/>
          </a:prstGeom>
        </p:spPr>
        <p:txBody>
          <a:bodyPr vert="horz" wrap="square" lIns="0" tIns="14604" rIns="0" bIns="0" rtlCol="0">
            <a:spAutoFit/>
          </a:bodyPr>
          <a:lstStyle/>
          <a:p>
            <a:pPr marL="12700" marR="5080" algn="ctr">
              <a:spcBef>
                <a:spcPts val="114"/>
              </a:spcBef>
            </a:pPr>
            <a:r>
              <a:rPr lang="en-US" sz="36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CA FAIR Plan &amp; Wildfire Risk Score</a:t>
            </a:r>
          </a:p>
          <a:p>
            <a:pPr marL="12700" marR="5080" algn="ctr">
              <a:spcBef>
                <a:spcPts val="114"/>
              </a:spcBef>
            </a:pPr>
            <a:endPar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marL="469900" marR="5080" indent="-457200" algn="l">
              <a:spcBef>
                <a:spcPts val="114"/>
              </a:spcBef>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Since August the CA FAIR Plan began offering insurance discounts </a:t>
            </a:r>
          </a:p>
          <a:p>
            <a:pPr marL="469900" marR="5080" indent="-457200" algn="l">
              <a:spcBef>
                <a:spcPts val="114"/>
              </a:spcBef>
              <a:buFont typeface="Arial" panose="020B0604020202020204" pitchFamily="34" charset="0"/>
              <a:buChar char="•"/>
            </a:pPr>
            <a:endParaRPr lang="en-US" sz="2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marL="469900" marR="5080" indent="-457200" algn="l">
              <a:spcBef>
                <a:spcPts val="114"/>
              </a:spcBef>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The CA FAIR Plan is offering 20 million dollar coverage per location for commercial policies, including HOAs</a:t>
            </a:r>
          </a:p>
          <a:p>
            <a:pPr marL="469900" marR="5080" indent="-457200" algn="l">
              <a:spcBef>
                <a:spcPts val="114"/>
              </a:spcBef>
              <a:buFont typeface="Arial" panose="020B0604020202020204" pitchFamily="34" charset="0"/>
              <a:buChar char="•"/>
            </a:pPr>
            <a:endParaRPr lang="en-US" sz="2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marL="469900" marR="5080" indent="-457200" algn="l">
              <a:spcBef>
                <a:spcPts val="114"/>
              </a:spcBef>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The Wildfire Risk Score regulations allow consumers to request and appeal your property risk score </a:t>
            </a:r>
          </a:p>
          <a:p>
            <a:pPr marL="469900" marR="5080" indent="-457200" algn="l">
              <a:spcBef>
                <a:spcPts val="114"/>
              </a:spcBef>
              <a:buFont typeface="Arial" panose="020B0604020202020204" pitchFamily="34" charset="0"/>
              <a:buChar char="•"/>
            </a:pPr>
            <a:endParaRPr lang="en-US" sz="2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marL="469900" marR="5080" indent="-457200" algn="l">
              <a:spcBef>
                <a:spcPts val="114"/>
              </a:spcBef>
              <a:buFont typeface="Arial" panose="020B0604020202020204" pitchFamily="34" charset="0"/>
              <a:buChar char="•"/>
            </a:pPr>
            <a:endParaRPr lang="en-US" sz="2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marL="12700" marR="5080" algn="ctr">
              <a:spcBef>
                <a:spcPts val="114"/>
              </a:spcBef>
            </a:pPr>
            <a:endParaRPr lang="en-US" sz="32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marL="12700" marR="5080" algn="ctr">
              <a:lnSpc>
                <a:spcPct val="99600"/>
              </a:lnSpc>
              <a:spcBef>
                <a:spcPts val="114"/>
              </a:spcBef>
            </a:pPr>
            <a:endParaRPr lang="en-US" sz="20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endParaRPr>
          </a:p>
          <a:p>
            <a:pPr marL="12700" marR="5080" algn="ctr">
              <a:lnSpc>
                <a:spcPct val="99600"/>
              </a:lnSpc>
              <a:spcBef>
                <a:spcPts val="114"/>
              </a:spcBef>
            </a:pPr>
            <a:endParaRPr lang="en-US" sz="20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endParaRPr>
          </a:p>
          <a:p>
            <a:pPr marL="12700" marR="5080" algn="ctr">
              <a:lnSpc>
                <a:spcPct val="99600"/>
              </a:lnSpc>
              <a:spcBef>
                <a:spcPts val="114"/>
              </a:spcBef>
            </a:pPr>
            <a:endParaRPr sz="54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endParaRPr>
          </a:p>
        </p:txBody>
      </p:sp>
    </p:spTree>
    <p:extLst>
      <p:ext uri="{BB962C8B-B14F-4D97-AF65-F5344CB8AC3E}">
        <p14:creationId xmlns:p14="http://schemas.microsoft.com/office/powerpoint/2010/main" val="312808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388543-1CF5-4FB5-BF58-6B05B82ACDBC}"/>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0" y="0"/>
            <a:ext cx="9144000" cy="6900863"/>
          </a:xfrm>
          <a:prstGeom prst="rect">
            <a:avLst/>
          </a:prstGeom>
        </p:spPr>
      </p:pic>
      <p:sp>
        <p:nvSpPr>
          <p:cNvPr id="10" name="Content Placeholder 17">
            <a:extLst>
              <a:ext uri="{FF2B5EF4-FFF2-40B4-BE49-F238E27FC236}">
                <a16:creationId xmlns:a16="http://schemas.microsoft.com/office/drawing/2014/main" id="{81A23D68-2D0B-4969-A14F-EC4CBC8AC728}"/>
              </a:ext>
            </a:extLst>
          </p:cNvPr>
          <p:cNvSpPr txBox="1">
            <a:spLocks/>
          </p:cNvSpPr>
          <p:nvPr/>
        </p:nvSpPr>
        <p:spPr>
          <a:xfrm>
            <a:off x="1371600" y="920032"/>
            <a:ext cx="7924800" cy="4513199"/>
          </a:xfrm>
          <a:prstGeom prst="rect">
            <a:avLst/>
          </a:prstGeom>
        </p:spPr>
        <p:txBody>
          <a:bodyPr vert="horz" lIns="68580" tIns="34290" rIns="68580" bIns="34290" rtlCol="0" anchor="t">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US" sz="2400" b="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Wildfire Response:</a:t>
            </a:r>
          </a:p>
          <a:p>
            <a:pPr>
              <a:lnSpc>
                <a:spcPct val="100000"/>
              </a:lnSpc>
              <a:spcAft>
                <a:spcPts val="600"/>
              </a:spcAft>
            </a:pPr>
            <a:r>
              <a:rPr lang="en-US" sz="1600" dirty="0">
                <a:solidFill>
                  <a:schemeClr val="bg1"/>
                </a:solidFill>
                <a:effectLst>
                  <a:outerShdw blurRad="38100" dist="38100" dir="2700000" algn="tl">
                    <a:srgbClr val="000000">
                      <a:alpha val="43137"/>
                    </a:srgbClr>
                  </a:outerShdw>
                </a:effectLst>
                <a:latin typeface="Segoe UI Semibold"/>
                <a:cs typeface="Segoe UI Semibold"/>
              </a:rPr>
              <a:t>First-in-the-nation “Safer From Wildfires" regulation created community         wide mitigation standards and “Insurance Discounts” for consumers                     and businesses who harden their properties.</a:t>
            </a:r>
          </a:p>
          <a:p>
            <a:pPr>
              <a:lnSpc>
                <a:spcPct val="100000"/>
              </a:lnSpc>
              <a:spcAft>
                <a:spcPts val="600"/>
              </a:spcAft>
            </a:pPr>
            <a:r>
              <a:rPr lang="en-US" sz="1600" dirty="0">
                <a:solidFill>
                  <a:schemeClr val="bg1"/>
                </a:solidFill>
                <a:effectLst>
                  <a:outerShdw blurRad="38100" dist="38100" dir="2700000" algn="tl">
                    <a:srgbClr val="000000">
                      <a:alpha val="43137"/>
                    </a:srgbClr>
                  </a:outerShdw>
                </a:effectLst>
                <a:latin typeface="Segoe UI Semibold"/>
                <a:cs typeface="Segoe UI Semibold"/>
              </a:rPr>
              <a:t>Allowed consumers to obtain their fire risk score from insurance companies and appeal their scores due to their mitigation efforts.</a:t>
            </a:r>
          </a:p>
          <a:p>
            <a:pPr>
              <a:lnSpc>
                <a:spcPct val="100000"/>
              </a:lnSpc>
              <a:spcAft>
                <a:spcPts val="600"/>
              </a:spcAft>
            </a:pPr>
            <a:r>
              <a:rPr lang="en-US" sz="1600" dirty="0">
                <a:solidFill>
                  <a:schemeClr val="bg1"/>
                </a:solidFill>
                <a:effectLst>
                  <a:outerShdw blurRad="38100" dist="38100" dir="2700000" algn="tl">
                    <a:srgbClr val="000000">
                      <a:alpha val="43137"/>
                    </a:srgbClr>
                  </a:outerShdw>
                </a:effectLst>
                <a:latin typeface="Segoe UI Semibold"/>
                <a:cs typeface="Segoe UI Semibold"/>
              </a:rPr>
              <a:t>Expanded FAIR Plan insurance coverage to $20 million per location.</a:t>
            </a:r>
          </a:p>
          <a:p>
            <a:pPr>
              <a:lnSpc>
                <a:spcPct val="100000"/>
              </a:lnSpc>
              <a:spcAft>
                <a:spcPts val="600"/>
              </a:spcAft>
            </a:pPr>
            <a:r>
              <a:rPr lang="en-US" sz="1600" dirty="0">
                <a:solidFill>
                  <a:schemeClr val="bg1"/>
                </a:solidFill>
                <a:effectLst>
                  <a:outerShdw blurRad="38100" dist="38100" dir="2700000" algn="tl">
                    <a:srgbClr val="000000">
                      <a:alpha val="43137"/>
                    </a:srgbClr>
                  </a:outerShdw>
                </a:effectLst>
                <a:latin typeface="Segoe UI Semibold"/>
                <a:cs typeface="Segoe UI Semibold"/>
              </a:rPr>
              <a:t>Modernized FAIR Plan to provide consumers with more options</a:t>
            </a:r>
            <a:r>
              <a:rPr lang="en-US" sz="1400" dirty="0">
                <a:solidFill>
                  <a:schemeClr val="bg1"/>
                </a:solidFill>
                <a:effectLst>
                  <a:outerShdw blurRad="38100" dist="38100" dir="2700000" algn="tl">
                    <a:srgbClr val="000000">
                      <a:alpha val="43137"/>
                    </a:srgbClr>
                  </a:outerShdw>
                </a:effectLst>
                <a:latin typeface="Segoe UI Semibold"/>
                <a:cs typeface="Segoe UI Semibold"/>
              </a:rPr>
              <a:t>.</a:t>
            </a:r>
          </a:p>
          <a:p>
            <a:pPr marL="0" indent="0">
              <a:lnSpc>
                <a:spcPct val="100000"/>
              </a:lnSpc>
              <a:spcAft>
                <a:spcPts val="600"/>
              </a:spcAft>
              <a:buNone/>
            </a:pPr>
            <a:r>
              <a:rPr lang="en-US" sz="2400" b="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Climate Response:</a:t>
            </a:r>
          </a:p>
          <a:p>
            <a:pPr>
              <a:lnSpc>
                <a:spcPct val="100000"/>
              </a:lnSpc>
              <a:spcAft>
                <a:spcPts val="600"/>
              </a:spcAft>
            </a:pPr>
            <a:r>
              <a:rPr lang="en-US" sz="1600" dirty="0">
                <a:solidFill>
                  <a:schemeClr val="bg1"/>
                </a:solidFill>
                <a:effectLst>
                  <a:outerShdw blurRad="38100" dist="38100" dir="2700000" algn="tl">
                    <a:srgbClr val="000000">
                      <a:alpha val="43137"/>
                    </a:srgbClr>
                  </a:outerShdw>
                </a:effectLst>
                <a:latin typeface="Segoe UI Semibold"/>
                <a:cs typeface="Segoe UI Semibold"/>
              </a:rPr>
              <a:t>Created first “Climate and Sustainability Branch” in country.</a:t>
            </a:r>
          </a:p>
          <a:p>
            <a:pPr>
              <a:lnSpc>
                <a:spcPct val="100000"/>
              </a:lnSpc>
              <a:spcAft>
                <a:spcPts val="600"/>
              </a:spcAft>
            </a:pPr>
            <a:r>
              <a:rPr lang="en-US" sz="1600" dirty="0">
                <a:solidFill>
                  <a:schemeClr val="bg1"/>
                </a:solidFill>
                <a:effectLst>
                  <a:outerShdw blurRad="38100" dist="38100" dir="2700000" algn="tl">
                    <a:srgbClr val="000000">
                      <a:alpha val="43137"/>
                    </a:srgbClr>
                  </a:outerShdw>
                </a:effectLst>
                <a:latin typeface="Segoe UI Semibold"/>
                <a:cs typeface="Segoe UI Semibold"/>
              </a:rPr>
              <a:t>Established “Climate Insurance Working Group” generating                                 CA’s first-ever Climate Insurance Report.</a:t>
            </a:r>
          </a:p>
          <a:p>
            <a:pPr>
              <a:lnSpc>
                <a:spcPct val="100000"/>
              </a:lnSpc>
              <a:spcAft>
                <a:spcPts val="600"/>
              </a:spcAft>
            </a:pPr>
            <a:r>
              <a:rPr lang="en-US" sz="1600" dirty="0">
                <a:solidFill>
                  <a:schemeClr val="bg1"/>
                </a:solidFill>
                <a:effectLst>
                  <a:outerShdw blurRad="38100" dist="38100" dir="2700000" algn="tl">
                    <a:srgbClr val="000000">
                      <a:alpha val="43137"/>
                    </a:srgbClr>
                  </a:outerShdw>
                </a:effectLst>
                <a:latin typeface="Segoe UI Semibold"/>
                <a:cs typeface="Segoe UI Semibold"/>
              </a:rPr>
              <a:t>Partnered with United Nations to launch                                                               “CA’s Sustainable Insurance Roadmap”.</a:t>
            </a:r>
            <a:endParaRPr lang="en-US" sz="16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marL="0" indent="0">
              <a:lnSpc>
                <a:spcPct val="100000"/>
              </a:lnSpc>
              <a:spcAft>
                <a:spcPts val="600"/>
              </a:spcAft>
              <a:buNone/>
            </a:pPr>
            <a:endParaRPr lang="en-US" sz="1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a:lnSpc>
                <a:spcPct val="100000"/>
              </a:lnSpc>
              <a:spcAft>
                <a:spcPts val="600"/>
              </a:spcAft>
            </a:pPr>
            <a:endParaRPr lang="en-US" sz="1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a:lnSpc>
                <a:spcPct val="100000"/>
              </a:lnSpc>
              <a:spcAft>
                <a:spcPts val="600"/>
              </a:spcAft>
            </a:pPr>
            <a:endParaRPr lang="en-US" sz="1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marL="0" indent="0">
              <a:lnSpc>
                <a:spcPts val="2300"/>
              </a:lnSpc>
              <a:buNone/>
            </a:pPr>
            <a:endParaRPr lang="en-US" sz="2400" dirty="0">
              <a:solidFill>
                <a:schemeClr val="bg1"/>
              </a:solidFill>
              <a:latin typeface="Segoe UI Semibold" panose="020B0702040204020203" pitchFamily="34" charset="0"/>
              <a:cs typeface="Segoe UI Semibold" panose="020B0702040204020203" pitchFamily="34" charset="0"/>
            </a:endParaRPr>
          </a:p>
          <a:p>
            <a:pPr marL="0" indent="0">
              <a:lnSpc>
                <a:spcPts val="2300"/>
              </a:lnSpc>
              <a:buNone/>
            </a:pPr>
            <a:endParaRPr lang="en-US" sz="2400" dirty="0">
              <a:solidFill>
                <a:schemeClr val="bg1"/>
              </a:solidFill>
              <a:latin typeface="Georgia" panose="02040502050405020303" pitchFamily="18" charset="0"/>
              <a:cs typeface="Arial" panose="020B0604020202020204" pitchFamily="34" charset="0"/>
            </a:endParaRPr>
          </a:p>
          <a:p>
            <a:pPr marL="0" indent="0">
              <a:lnSpc>
                <a:spcPts val="2300"/>
              </a:lnSpc>
              <a:buNone/>
            </a:pPr>
            <a:endParaRPr lang="en-US" sz="2400" dirty="0">
              <a:solidFill>
                <a:schemeClr val="bg1"/>
              </a:solidFill>
              <a:latin typeface="Georgia" panose="02040502050405020303" pitchFamily="18" charset="0"/>
              <a:cs typeface="Arial" panose="020B0604020202020204" pitchFamily="34" charset="0"/>
            </a:endParaRPr>
          </a:p>
        </p:txBody>
      </p:sp>
      <p:sp>
        <p:nvSpPr>
          <p:cNvPr id="11" name="object 7">
            <a:extLst>
              <a:ext uri="{FF2B5EF4-FFF2-40B4-BE49-F238E27FC236}">
                <a16:creationId xmlns:a16="http://schemas.microsoft.com/office/drawing/2014/main" id="{75284F6B-885A-47F6-BDC1-35D5A2069753}"/>
              </a:ext>
            </a:extLst>
          </p:cNvPr>
          <p:cNvSpPr txBox="1"/>
          <p:nvPr/>
        </p:nvSpPr>
        <p:spPr>
          <a:xfrm>
            <a:off x="342900" y="376385"/>
            <a:ext cx="8458200" cy="507189"/>
          </a:xfrm>
          <a:prstGeom prst="rect">
            <a:avLst/>
          </a:prstGeom>
        </p:spPr>
        <p:txBody>
          <a:bodyPr vert="horz" wrap="square" lIns="0" tIns="14604" rIns="0" bIns="0" rtlCol="0" anchor="t">
            <a:spAutoFit/>
          </a:bodyPr>
          <a:lstStyle/>
          <a:p>
            <a:pPr marL="12700" marR="5080">
              <a:lnSpc>
                <a:spcPct val="99600"/>
              </a:lnSpc>
              <a:spcBef>
                <a:spcPts val="114"/>
              </a:spcBef>
            </a:pPr>
            <a:r>
              <a:rPr lang="en-US" sz="3200" b="1" spc="-150" dirty="0">
                <a:solidFill>
                  <a:schemeClr val="bg1"/>
                </a:solidFill>
                <a:effectLst>
                  <a:outerShdw blurRad="38100" dist="38100" dir="2700000" algn="tl">
                    <a:srgbClr val="000000">
                      <a:alpha val="43137"/>
                    </a:srgbClr>
                  </a:outerShdw>
                </a:effectLst>
                <a:latin typeface="Segoe UI Black"/>
                <a:ea typeface="Segoe UI Black"/>
                <a:cs typeface="Arial Black"/>
              </a:rPr>
              <a:t>Major Actions Taken to Date</a:t>
            </a:r>
            <a:endParaRPr sz="3200" b="1" spc="-15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endParaRPr>
          </a:p>
        </p:txBody>
      </p:sp>
      <p:pic>
        <p:nvPicPr>
          <p:cNvPr id="6" name="Picture 5">
            <a:extLst>
              <a:ext uri="{FF2B5EF4-FFF2-40B4-BE49-F238E27FC236}">
                <a16:creationId xmlns:a16="http://schemas.microsoft.com/office/drawing/2014/main" id="{5EA8B8B6-3632-49DA-AFB8-2399DA3354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046" y="218353"/>
            <a:ext cx="1538622" cy="543647"/>
          </a:xfrm>
          <a:prstGeom prst="rect">
            <a:avLst/>
          </a:prstGeom>
        </p:spPr>
      </p:pic>
    </p:spTree>
    <p:extLst>
      <p:ext uri="{BB962C8B-B14F-4D97-AF65-F5344CB8AC3E}">
        <p14:creationId xmlns:p14="http://schemas.microsoft.com/office/powerpoint/2010/main" val="299892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7CC33B-83B9-46DC-95A9-5B5DA3C670F0}"/>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0" y="-10328"/>
            <a:ext cx="9144000" cy="6900863"/>
          </a:xfrm>
          <a:prstGeom prst="rect">
            <a:avLst/>
          </a:prstGeom>
        </p:spPr>
      </p:pic>
      <p:sp>
        <p:nvSpPr>
          <p:cNvPr id="11" name="object 7">
            <a:extLst>
              <a:ext uri="{FF2B5EF4-FFF2-40B4-BE49-F238E27FC236}">
                <a16:creationId xmlns:a16="http://schemas.microsoft.com/office/drawing/2014/main" id="{75284F6B-885A-47F6-BDC1-35D5A2069753}"/>
              </a:ext>
            </a:extLst>
          </p:cNvPr>
          <p:cNvSpPr txBox="1"/>
          <p:nvPr/>
        </p:nvSpPr>
        <p:spPr>
          <a:xfrm>
            <a:off x="527312" y="1371600"/>
            <a:ext cx="8089376" cy="4154341"/>
          </a:xfrm>
          <a:prstGeom prst="rect">
            <a:avLst/>
          </a:prstGeom>
        </p:spPr>
        <p:txBody>
          <a:bodyPr vert="horz" wrap="square" lIns="0" tIns="14604" rIns="0" bIns="0" rtlCol="0">
            <a:spAutoFit/>
          </a:bodyPr>
          <a:lstStyle/>
          <a:p>
            <a:pPr marL="12700" marR="5080" algn="ctr">
              <a:spcBef>
                <a:spcPts val="114"/>
              </a:spcBef>
            </a:pPr>
            <a:r>
              <a:rPr lang="en-US" sz="36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Modernizing Our </a:t>
            </a:r>
            <a:br>
              <a:rPr lang="en-US" sz="36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br>
            <a:r>
              <a:rPr lang="en-US" sz="36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Insurance Market:</a:t>
            </a:r>
          </a:p>
          <a:p>
            <a:pPr marL="12700" marR="5080" algn="ctr">
              <a:spcBef>
                <a:spcPts val="114"/>
              </a:spcBef>
            </a:pPr>
            <a:endParaRPr lang="en-US" sz="3200" dirty="0">
              <a:solidFill>
                <a:schemeClr val="bg1"/>
              </a:solidFill>
              <a:latin typeface="Segoe UI Semibold" panose="020B0702040204020203" pitchFamily="34" charset="0"/>
              <a:cs typeface="Segoe UI Semibold" panose="020B0702040204020203" pitchFamily="34" charset="0"/>
            </a:endParaRPr>
          </a:p>
          <a:p>
            <a:pPr marL="12700" marR="5080" algn="ctr">
              <a:spcBef>
                <a:spcPts val="114"/>
              </a:spcBef>
            </a:pPr>
            <a:r>
              <a:rPr lang="en-US" sz="32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Accessible Insurance for Californians</a:t>
            </a:r>
          </a:p>
          <a:p>
            <a:pPr marL="12700" marR="5080" algn="ctr">
              <a:spcBef>
                <a:spcPts val="114"/>
              </a:spcBef>
            </a:pPr>
            <a:r>
              <a:rPr lang="en-US" sz="32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t>
            </a:r>
          </a:p>
          <a:p>
            <a:pPr marL="12700" marR="5080" algn="ctr">
              <a:spcBef>
                <a:spcPts val="114"/>
              </a:spcBef>
            </a:pPr>
            <a:r>
              <a:rPr lang="en-US" sz="32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Create a Resilient Insurance Market</a:t>
            </a:r>
          </a:p>
          <a:p>
            <a:pPr marL="12700" marR="5080" algn="ctr">
              <a:spcBef>
                <a:spcPts val="114"/>
              </a:spcBef>
            </a:pPr>
            <a:r>
              <a:rPr lang="en-US" sz="32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t>
            </a:r>
          </a:p>
          <a:p>
            <a:pPr marL="12700" marR="5080" algn="ctr">
              <a:spcBef>
                <a:spcPts val="114"/>
              </a:spcBef>
            </a:pPr>
            <a:r>
              <a:rPr lang="en-US" sz="32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Protect Communities from Climate Change</a:t>
            </a:r>
          </a:p>
        </p:txBody>
      </p:sp>
      <p:pic>
        <p:nvPicPr>
          <p:cNvPr id="5" name="Picture 4">
            <a:extLst>
              <a:ext uri="{FF2B5EF4-FFF2-40B4-BE49-F238E27FC236}">
                <a16:creationId xmlns:a16="http://schemas.microsoft.com/office/drawing/2014/main" id="{0A4625B4-C76D-4E56-8E6D-540331CAFC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046" y="218353"/>
            <a:ext cx="1538622" cy="543647"/>
          </a:xfrm>
          <a:prstGeom prst="rect">
            <a:avLst/>
          </a:prstGeom>
        </p:spPr>
      </p:pic>
    </p:spTree>
    <p:extLst>
      <p:ext uri="{BB962C8B-B14F-4D97-AF65-F5344CB8AC3E}">
        <p14:creationId xmlns:p14="http://schemas.microsoft.com/office/powerpoint/2010/main" val="310030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B386B3-A35F-4AF4-9251-DC2425970C5F}"/>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0" y="-7682"/>
            <a:ext cx="9144000" cy="6900863"/>
          </a:xfrm>
          <a:prstGeom prst="rect">
            <a:avLst/>
          </a:prstGeom>
        </p:spPr>
      </p:pic>
      <p:sp>
        <p:nvSpPr>
          <p:cNvPr id="10" name="Content Placeholder 17">
            <a:extLst>
              <a:ext uri="{FF2B5EF4-FFF2-40B4-BE49-F238E27FC236}">
                <a16:creationId xmlns:a16="http://schemas.microsoft.com/office/drawing/2014/main" id="{81A23D68-2D0B-4969-A14F-EC4CBC8AC728}"/>
              </a:ext>
            </a:extLst>
          </p:cNvPr>
          <p:cNvSpPr txBox="1">
            <a:spLocks/>
          </p:cNvSpPr>
          <p:nvPr/>
        </p:nvSpPr>
        <p:spPr>
          <a:xfrm>
            <a:off x="1219200" y="1379726"/>
            <a:ext cx="7665815" cy="5754604"/>
          </a:xfrm>
          <a:prstGeom prst="rect">
            <a:avLst/>
          </a:prstGeom>
        </p:spPr>
        <p:txBody>
          <a:bodyPr vert="horz" lIns="68580" tIns="34290" rIns="68580" bIns="34290" rtlCol="0" anchor="t">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450"/>
              </a:spcAft>
              <a:buFont typeface="Wingdings" panose="05000000000000000000" pitchFamily="2" charset="2"/>
              <a:buChar char="§"/>
            </a:pPr>
            <a:r>
              <a:rPr lang="en-US" sz="2400" b="1" u="sng"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Insurance Availability in At-Risk Areas</a:t>
            </a:r>
            <a:r>
              <a:rPr lang="en-US" sz="24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 </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r>
              <a:rPr lang="en-US" sz="1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Requiring insurance companies to write no less than 85% of homes and businesses in distressed areas identified by Insurance Commissioner. </a:t>
            </a:r>
          </a:p>
          <a:p>
            <a:pPr>
              <a:lnSpc>
                <a:spcPct val="100000"/>
              </a:lnSpc>
              <a:spcAft>
                <a:spcPts val="450"/>
              </a:spcAft>
              <a:buFont typeface="Wingdings" panose="05000000000000000000" pitchFamily="2" charset="2"/>
              <a:buChar char="§"/>
            </a:pPr>
            <a:r>
              <a:rPr lang="en-US" sz="2400" u="sng" dirty="0">
                <a:solidFill>
                  <a:schemeClr val="bg1"/>
                </a:solidFill>
                <a:effectLst>
                  <a:outerShdw blurRad="38100" dist="38100" dir="2700000" algn="tl">
                    <a:srgbClr val="000000">
                      <a:alpha val="43137"/>
                    </a:srgbClr>
                  </a:outerShdw>
                </a:effectLst>
                <a:latin typeface="Segoe UI Black"/>
                <a:ea typeface="Segoe UI Black"/>
                <a:cs typeface="Segoe UI Semibold"/>
              </a:rPr>
              <a:t>Returning FAIR Plan Policyholders to Market</a:t>
            </a:r>
            <a:r>
              <a:rPr lang="en-US" sz="2400" dirty="0">
                <a:solidFill>
                  <a:schemeClr val="bg1"/>
                </a:solidFill>
                <a:effectLst>
                  <a:outerShdw blurRad="38100" dist="38100" dir="2700000" algn="tl">
                    <a:srgbClr val="000000">
                      <a:alpha val="43137"/>
                    </a:srgbClr>
                  </a:outerShdw>
                </a:effectLst>
                <a:latin typeface="Segoe UI Black"/>
                <a:ea typeface="Segoe UI Black"/>
                <a:cs typeface="Segoe UI Semibold"/>
              </a:rPr>
              <a:t> </a:t>
            </a:r>
            <a:r>
              <a:rPr lang="en-US" sz="2400" dirty="0">
                <a:solidFill>
                  <a:schemeClr val="bg1"/>
                </a:solidFill>
                <a:effectLst>
                  <a:outerShdw blurRad="38100" dist="38100" dir="2700000" algn="tl">
                    <a:srgbClr val="000000">
                      <a:alpha val="43137"/>
                    </a:srgbClr>
                  </a:outerShdw>
                </a:effectLst>
                <a:latin typeface="Segoe UI Semibold"/>
                <a:cs typeface="Segoe UI Semibold"/>
              </a:rPr>
              <a:t>— </a:t>
            </a:r>
            <a:r>
              <a:rPr lang="en-US" sz="1600" dirty="0">
                <a:solidFill>
                  <a:schemeClr val="bg1"/>
                </a:solidFill>
                <a:effectLst>
                  <a:outerShdw blurRad="38100" dist="38100" dir="2700000" algn="tl">
                    <a:srgbClr val="000000">
                      <a:alpha val="43137"/>
                    </a:srgbClr>
                  </a:outerShdw>
                </a:effectLst>
                <a:latin typeface="Segoe UI Semibold"/>
                <a:cs typeface="Segoe UI Semibold"/>
              </a:rPr>
              <a:t>With first priority given to homes and businesses following  “Safer from Wildfires” regulation.</a:t>
            </a:r>
          </a:p>
          <a:p>
            <a:pPr>
              <a:lnSpc>
                <a:spcPct val="100000"/>
              </a:lnSpc>
              <a:spcAft>
                <a:spcPts val="450"/>
              </a:spcAft>
              <a:buFont typeface="Wingdings" panose="05000000000000000000" pitchFamily="2" charset="2"/>
              <a:buChar char="§"/>
            </a:pPr>
            <a:r>
              <a:rPr lang="en-US" sz="2400" u="sng"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Cat Models/Mitigation</a:t>
            </a:r>
            <a:r>
              <a:rPr lang="en-US" sz="240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 </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r>
              <a:rPr lang="en-US" sz="16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New models will recognize mitigation and hardening requirements to appropriately price rates and discount benefits; presently not available in current rate making process today. </a:t>
            </a:r>
          </a:p>
          <a:p>
            <a:pPr>
              <a:lnSpc>
                <a:spcPct val="100000"/>
              </a:lnSpc>
              <a:spcAft>
                <a:spcPts val="450"/>
              </a:spcAft>
              <a:buFont typeface="Wingdings" panose="05000000000000000000" pitchFamily="2" charset="2"/>
              <a:buChar char="§"/>
            </a:pPr>
            <a:r>
              <a:rPr lang="en-US" sz="2400" b="1" u="sng"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California-only reinsurance costs</a:t>
            </a:r>
            <a:r>
              <a:rPr lang="en-US" sz="2000" dirty="0">
                <a:solidFill>
                  <a:schemeClr val="bg1"/>
                </a:solidFill>
                <a:effectLst>
                  <a:outerShdw blurRad="38100" dist="38100" dir="2700000" algn="tl">
                    <a:srgbClr val="000000">
                      <a:alpha val="43137"/>
                    </a:srgbClr>
                  </a:outerShdw>
                </a:effectLst>
                <a:latin typeface="Segoe UI Semibold"/>
                <a:cs typeface="Segoe UI Semibold"/>
              </a:rPr>
              <a:t> —</a:t>
            </a:r>
            <a:r>
              <a:rPr lang="en-US" sz="1800" dirty="0">
                <a:solidFill>
                  <a:schemeClr val="bg1"/>
                </a:solidFill>
                <a:effectLst>
                  <a:outerShdw blurRad="38100" dist="38100" dir="2700000" algn="tl">
                    <a:srgbClr val="000000">
                      <a:alpha val="43137"/>
                    </a:srgbClr>
                  </a:outerShdw>
                </a:effectLst>
                <a:latin typeface="Segoe UI Semibold"/>
                <a:cs typeface="Segoe UI Semibold"/>
              </a:rPr>
              <a:t> </a:t>
            </a:r>
            <a:r>
              <a:rPr lang="en-US" sz="1400" dirty="0">
                <a:solidFill>
                  <a:schemeClr val="bg1"/>
                </a:solidFill>
                <a:effectLst>
                  <a:outerShdw blurRad="38100" dist="38100" dir="2700000" algn="tl">
                    <a:srgbClr val="000000">
                      <a:alpha val="43137"/>
                    </a:srgbClr>
                  </a:outerShdw>
                </a:effectLst>
                <a:latin typeface="Segoe UI Semibold"/>
                <a:cs typeface="Segoe UI Semibold"/>
              </a:rPr>
              <a:t>Protecting consumers from paying for other global catastrophes.</a:t>
            </a:r>
            <a:endParaRPr lang="en-US" sz="1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a:lnSpc>
                <a:spcPct val="100000"/>
              </a:lnSpc>
              <a:spcAft>
                <a:spcPts val="450"/>
              </a:spcAft>
              <a:buFont typeface="Wingdings" panose="05000000000000000000" pitchFamily="2" charset="2"/>
              <a:buChar char="§"/>
            </a:pPr>
            <a:r>
              <a:rPr lang="en-US" sz="2400" u="sng"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Modernizing FAIR Plan</a:t>
            </a:r>
            <a:r>
              <a:rPr lang="en-US" sz="240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 </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r>
              <a:rPr lang="en-US" sz="1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Expanding commercial coverage limits to $20 million </a:t>
            </a:r>
            <a:r>
              <a:rPr lang="en-US" sz="1400" i="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per structure</a:t>
            </a:r>
            <a:r>
              <a:rPr lang="en-US" sz="1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closes coverage gaps for  HOAs, affordable housing, and infill developments.</a:t>
            </a:r>
          </a:p>
        </p:txBody>
      </p:sp>
      <p:sp>
        <p:nvSpPr>
          <p:cNvPr id="11" name="object 7">
            <a:extLst>
              <a:ext uri="{FF2B5EF4-FFF2-40B4-BE49-F238E27FC236}">
                <a16:creationId xmlns:a16="http://schemas.microsoft.com/office/drawing/2014/main" id="{75284F6B-885A-47F6-BDC1-35D5A2069753}"/>
              </a:ext>
            </a:extLst>
          </p:cNvPr>
          <p:cNvSpPr txBox="1"/>
          <p:nvPr/>
        </p:nvSpPr>
        <p:spPr>
          <a:xfrm>
            <a:off x="304800" y="609600"/>
            <a:ext cx="8669868" cy="568744"/>
          </a:xfrm>
          <a:prstGeom prst="rect">
            <a:avLst/>
          </a:prstGeom>
        </p:spPr>
        <p:txBody>
          <a:bodyPr vert="horz" wrap="square" lIns="0" tIns="14604" rIns="0" bIns="0" rtlCol="0">
            <a:spAutoFit/>
          </a:bodyPr>
          <a:lstStyle/>
          <a:p>
            <a:pPr marL="12700" marR="5080" algn="l">
              <a:lnSpc>
                <a:spcPct val="99600"/>
              </a:lnSpc>
              <a:spcBef>
                <a:spcPts val="114"/>
              </a:spcBef>
            </a:pPr>
            <a:r>
              <a:rPr lang="en-US" sz="3600" b="1" spc="-14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rPr>
              <a:t>California Sustainable Insurance  Strategy</a:t>
            </a:r>
          </a:p>
        </p:txBody>
      </p:sp>
      <p:pic>
        <p:nvPicPr>
          <p:cNvPr id="6" name="Picture 5">
            <a:extLst>
              <a:ext uri="{FF2B5EF4-FFF2-40B4-BE49-F238E27FC236}">
                <a16:creationId xmlns:a16="http://schemas.microsoft.com/office/drawing/2014/main" id="{606ACE89-8B7A-498E-8FCC-B21328A980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046" y="152400"/>
            <a:ext cx="1538622" cy="543647"/>
          </a:xfrm>
          <a:prstGeom prst="rect">
            <a:avLst/>
          </a:prstGeom>
        </p:spPr>
      </p:pic>
    </p:spTree>
    <p:extLst>
      <p:ext uri="{BB962C8B-B14F-4D97-AF65-F5344CB8AC3E}">
        <p14:creationId xmlns:p14="http://schemas.microsoft.com/office/powerpoint/2010/main" val="1768021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2EF018-57B5-477D-AC19-A6C5B9FC68D7}"/>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16961" y="-42863"/>
            <a:ext cx="9144000" cy="6900863"/>
          </a:xfrm>
          <a:prstGeom prst="rect">
            <a:avLst/>
          </a:prstGeom>
        </p:spPr>
      </p:pic>
      <p:sp>
        <p:nvSpPr>
          <p:cNvPr id="11" name="object 7">
            <a:extLst>
              <a:ext uri="{FF2B5EF4-FFF2-40B4-BE49-F238E27FC236}">
                <a16:creationId xmlns:a16="http://schemas.microsoft.com/office/drawing/2014/main" id="{75284F6B-885A-47F6-BDC1-35D5A2069753}"/>
              </a:ext>
            </a:extLst>
          </p:cNvPr>
          <p:cNvSpPr txBox="1"/>
          <p:nvPr/>
        </p:nvSpPr>
        <p:spPr>
          <a:xfrm>
            <a:off x="304800" y="762000"/>
            <a:ext cx="8458200" cy="1763943"/>
          </a:xfrm>
          <a:prstGeom prst="rect">
            <a:avLst/>
          </a:prstGeom>
        </p:spPr>
        <p:txBody>
          <a:bodyPr vert="horz" wrap="square" lIns="0" tIns="14604" rIns="0" bIns="0" rtlCol="0">
            <a:spAutoFit/>
          </a:bodyPr>
          <a:lstStyle/>
          <a:p>
            <a:pPr marL="12700" marR="5080" algn="ctr">
              <a:lnSpc>
                <a:spcPct val="99600"/>
              </a:lnSpc>
              <a:spcBef>
                <a:spcPts val="114"/>
              </a:spcBef>
            </a:pPr>
            <a:r>
              <a:rPr lang="en-US" sz="3200" b="1" spc="-15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rPr>
              <a:t>The largest insurance reform since voters passed Proposition 103 in 1988 — </a:t>
            </a:r>
          </a:p>
          <a:p>
            <a:pPr marL="12700" marR="5080" algn="ctr">
              <a:lnSpc>
                <a:spcPct val="99600"/>
              </a:lnSpc>
              <a:spcBef>
                <a:spcPts val="114"/>
              </a:spcBef>
            </a:pPr>
            <a:r>
              <a:rPr lang="en-US" sz="2400" b="1" spc="-15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rPr>
              <a:t>informed by thousands of </a:t>
            </a:r>
          </a:p>
          <a:p>
            <a:pPr marL="12700" marR="5080" algn="ctr">
              <a:lnSpc>
                <a:spcPct val="99600"/>
              </a:lnSpc>
              <a:spcBef>
                <a:spcPts val="114"/>
              </a:spcBef>
            </a:pPr>
            <a:r>
              <a:rPr lang="en-US" sz="2400" b="1" spc="-15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rPr>
              <a:t>CONSUMERS  in every county. </a:t>
            </a:r>
          </a:p>
        </p:txBody>
      </p:sp>
      <p:pic>
        <p:nvPicPr>
          <p:cNvPr id="12" name="Picture 11">
            <a:extLst>
              <a:ext uri="{FF2B5EF4-FFF2-40B4-BE49-F238E27FC236}">
                <a16:creationId xmlns:a16="http://schemas.microsoft.com/office/drawing/2014/main" id="{012E3638-C2F8-40E7-BBCF-C8554526D5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046" y="218353"/>
            <a:ext cx="1538622" cy="543647"/>
          </a:xfrm>
          <a:prstGeom prst="rect">
            <a:avLst/>
          </a:prstGeom>
        </p:spPr>
      </p:pic>
      <p:sp>
        <p:nvSpPr>
          <p:cNvPr id="10" name="Content Placeholder 17">
            <a:extLst>
              <a:ext uri="{FF2B5EF4-FFF2-40B4-BE49-F238E27FC236}">
                <a16:creationId xmlns:a16="http://schemas.microsoft.com/office/drawing/2014/main" id="{E5A85E3B-A2FB-4FA7-8AF4-F6C557C754A2}"/>
              </a:ext>
            </a:extLst>
          </p:cNvPr>
          <p:cNvSpPr txBox="1">
            <a:spLocks/>
          </p:cNvSpPr>
          <p:nvPr/>
        </p:nvSpPr>
        <p:spPr>
          <a:xfrm>
            <a:off x="281892" y="3276600"/>
            <a:ext cx="8580215" cy="2590800"/>
          </a:xfrm>
          <a:prstGeom prst="rect">
            <a:avLst/>
          </a:prstGeom>
        </p:spPr>
        <p:txBody>
          <a:bodyPr vert="horz" lIns="68580" tIns="34290" rIns="68580" bIns="34290" rtlCol="0" anchor="t">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450"/>
              </a:spcAft>
              <a:buFont typeface="Wingdings"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Commissioner Lara and Department of Insurance Outreach Teams have met with more than </a:t>
            </a:r>
            <a:r>
              <a:rPr lang="en-US" sz="24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122,000</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r>
              <a:rPr lang="en-US" sz="240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consumers</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in person and virtually since 2019. </a:t>
            </a:r>
            <a:endParaRPr lang="en-US" dirty="0">
              <a:cs typeface="Calibri"/>
            </a:endParaRPr>
          </a:p>
          <a:p>
            <a:pPr>
              <a:lnSpc>
                <a:spcPct val="100000"/>
              </a:lnSpc>
              <a:spcAft>
                <a:spcPts val="450"/>
              </a:spcAft>
              <a:buFont typeface="Wingdings"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Segoe UI Semibold"/>
                <a:cs typeface="Segoe UI Semibold"/>
              </a:rPr>
              <a:t>More than </a:t>
            </a:r>
            <a:r>
              <a:rPr lang="en-US" sz="2400" b="1" dirty="0">
                <a:solidFill>
                  <a:schemeClr val="bg1"/>
                </a:solidFill>
                <a:effectLst>
                  <a:outerShdw blurRad="38100" dist="38100" dir="2700000" algn="tl">
                    <a:srgbClr val="000000">
                      <a:alpha val="43137"/>
                    </a:srgbClr>
                  </a:outerShdw>
                </a:effectLst>
                <a:latin typeface="Segoe UI Black"/>
                <a:ea typeface="Segoe UI Black"/>
                <a:cs typeface="Segoe UI Semibold"/>
              </a:rPr>
              <a:t>2000</a:t>
            </a:r>
            <a:r>
              <a:rPr lang="en-US" sz="2400" dirty="0">
                <a:solidFill>
                  <a:schemeClr val="bg1"/>
                </a:solidFill>
                <a:effectLst>
                  <a:outerShdw blurRad="38100" dist="38100" dir="2700000" algn="tl">
                    <a:srgbClr val="000000">
                      <a:alpha val="43137"/>
                    </a:srgbClr>
                  </a:outerShdw>
                </a:effectLst>
                <a:latin typeface="Segoe UI Semibold"/>
                <a:cs typeface="Segoe UI Semibold"/>
              </a:rPr>
              <a:t> </a:t>
            </a:r>
            <a:r>
              <a:rPr lang="en-US" sz="2400" dirty="0">
                <a:solidFill>
                  <a:schemeClr val="bg1"/>
                </a:solidFill>
                <a:effectLst>
                  <a:outerShdw blurRad="38100" dist="38100" dir="2700000" algn="tl">
                    <a:srgbClr val="000000">
                      <a:alpha val="43137"/>
                    </a:srgbClr>
                  </a:outerShdw>
                </a:effectLst>
                <a:latin typeface="Segoe UI Black"/>
                <a:ea typeface="Segoe UI Black"/>
                <a:cs typeface="Segoe UI Semibold"/>
              </a:rPr>
              <a:t>meetings, town halls, and events</a:t>
            </a:r>
            <a:r>
              <a:rPr lang="en-US" sz="2400" dirty="0">
                <a:solidFill>
                  <a:schemeClr val="bg1"/>
                </a:solidFill>
                <a:effectLst>
                  <a:outerShdw blurRad="38100" dist="38100" dir="2700000" algn="tl">
                    <a:srgbClr val="000000">
                      <a:alpha val="43137"/>
                    </a:srgbClr>
                  </a:outerShdw>
                </a:effectLst>
                <a:latin typeface="Segoe UI Semibold"/>
                <a:cs typeface="Segoe UI Semibold"/>
              </a:rPr>
              <a:t> in all </a:t>
            </a:r>
            <a:br>
              <a:rPr lang="en-US" sz="24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r>
              <a:rPr lang="en-US" sz="2400" dirty="0">
                <a:solidFill>
                  <a:schemeClr val="bg1"/>
                </a:solidFill>
                <a:effectLst>
                  <a:outerShdw blurRad="38100" dist="38100" dir="2700000" algn="tl">
                    <a:srgbClr val="000000">
                      <a:alpha val="43137"/>
                    </a:srgbClr>
                  </a:outerShdw>
                </a:effectLst>
                <a:latin typeface="Segoe UI Black"/>
                <a:ea typeface="Segoe UI Black"/>
                <a:cs typeface="Segoe UI Semibold"/>
              </a:rPr>
              <a:t>58</a:t>
            </a:r>
            <a:r>
              <a:rPr lang="en-US" sz="2400" dirty="0">
                <a:solidFill>
                  <a:schemeClr val="bg1"/>
                </a:solidFill>
                <a:effectLst>
                  <a:outerShdw blurRad="38100" dist="38100" dir="2700000" algn="tl">
                    <a:srgbClr val="000000">
                      <a:alpha val="43137"/>
                    </a:srgbClr>
                  </a:outerShdw>
                </a:effectLst>
                <a:latin typeface="Segoe UI Semibold"/>
                <a:ea typeface="Segoe UI Black"/>
                <a:cs typeface="Segoe UI Semibold"/>
              </a:rPr>
              <a:t> </a:t>
            </a:r>
            <a:r>
              <a:rPr lang="en-US" sz="2400" dirty="0">
                <a:solidFill>
                  <a:schemeClr val="bg1"/>
                </a:solidFill>
                <a:effectLst>
                  <a:outerShdw blurRad="38100" dist="38100" dir="2700000" algn="tl">
                    <a:srgbClr val="000000">
                      <a:alpha val="43137"/>
                    </a:srgbClr>
                  </a:outerShdw>
                </a:effectLst>
                <a:latin typeface="Segoe UI Black"/>
                <a:ea typeface="Segoe UI Black"/>
                <a:cs typeface="Segoe UI Semibold"/>
              </a:rPr>
              <a:t>counties</a:t>
            </a:r>
            <a:r>
              <a:rPr lang="en-US" sz="2400" dirty="0">
                <a:solidFill>
                  <a:schemeClr val="bg1"/>
                </a:solidFill>
                <a:effectLst>
                  <a:outerShdw blurRad="38100" dist="38100" dir="2700000" algn="tl">
                    <a:srgbClr val="000000">
                      <a:alpha val="43137"/>
                    </a:srgbClr>
                  </a:outerShdw>
                </a:effectLst>
                <a:latin typeface="Segoe UI Semibold"/>
                <a:cs typeface="Segoe UI Semibold"/>
              </a:rPr>
              <a:t> of the state.</a:t>
            </a:r>
          </a:p>
          <a:p>
            <a:pPr marL="0" indent="0">
              <a:lnSpc>
                <a:spcPct val="100000"/>
              </a:lnSpc>
              <a:spcAft>
                <a:spcPts val="450"/>
              </a:spcAft>
              <a:buNone/>
            </a:pPr>
            <a:endPar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063766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624BD4-C851-40F6-A7DE-EB310AD6A2FF}"/>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0" y="-10328"/>
            <a:ext cx="9144000" cy="6900863"/>
          </a:xfrm>
          <a:prstGeom prst="rect">
            <a:avLst/>
          </a:prstGeom>
        </p:spPr>
      </p:pic>
      <p:sp>
        <p:nvSpPr>
          <p:cNvPr id="7" name="object 7"/>
          <p:cNvSpPr txBox="1"/>
          <p:nvPr/>
        </p:nvSpPr>
        <p:spPr>
          <a:xfrm>
            <a:off x="152400" y="1524000"/>
            <a:ext cx="8839200" cy="3561872"/>
          </a:xfrm>
          <a:prstGeom prst="rect">
            <a:avLst/>
          </a:prstGeom>
        </p:spPr>
        <p:txBody>
          <a:bodyPr vert="horz" wrap="square" lIns="0" tIns="14604" rIns="0" bIns="0" rtlCol="0">
            <a:spAutoFit/>
          </a:bodyPr>
          <a:lstStyle/>
          <a:p>
            <a:pPr marL="12700" marR="5080" algn="ctr">
              <a:lnSpc>
                <a:spcPct val="99600"/>
              </a:lnSpc>
              <a:spcBef>
                <a:spcPts val="114"/>
              </a:spcBef>
            </a:pPr>
            <a:r>
              <a:rPr lang="en-US" sz="54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Questions?</a:t>
            </a:r>
          </a:p>
          <a:p>
            <a:pPr marL="12700" marR="5080" algn="ctr">
              <a:lnSpc>
                <a:spcPct val="99600"/>
              </a:lnSpc>
              <a:spcBef>
                <a:spcPts val="114"/>
              </a:spcBef>
            </a:pPr>
            <a:r>
              <a:rPr lang="en-US" sz="54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1-800-927-4357</a:t>
            </a:r>
          </a:p>
          <a:p>
            <a:pPr marL="12700" marR="5080" algn="ctr">
              <a:lnSpc>
                <a:spcPct val="99600"/>
              </a:lnSpc>
              <a:spcBef>
                <a:spcPts val="114"/>
              </a:spcBef>
            </a:pPr>
            <a:r>
              <a:rPr lang="en-US" sz="54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insurance.ca.gov</a:t>
            </a:r>
          </a:p>
          <a:p>
            <a:pPr marL="12700" marR="5080" algn="ctr">
              <a:lnSpc>
                <a:spcPct val="99600"/>
              </a:lnSpc>
              <a:spcBef>
                <a:spcPts val="114"/>
              </a:spcBef>
            </a:pPr>
            <a:endParaRPr sz="6600" b="1"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endParaRPr>
          </a:p>
        </p:txBody>
      </p:sp>
    </p:spTree>
    <p:extLst>
      <p:ext uri="{BB962C8B-B14F-4D97-AF65-F5344CB8AC3E}">
        <p14:creationId xmlns:p14="http://schemas.microsoft.com/office/powerpoint/2010/main" val="681162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2186CF-A974-40BA-A655-7B8B16122BB3}"/>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8965" y="-42863"/>
            <a:ext cx="9144000" cy="6900863"/>
          </a:xfrm>
          <a:prstGeom prst="rect">
            <a:avLst/>
          </a:prstGeom>
        </p:spPr>
      </p:pic>
      <p:sp>
        <p:nvSpPr>
          <p:cNvPr id="10" name="Content Placeholder 17">
            <a:extLst>
              <a:ext uri="{FF2B5EF4-FFF2-40B4-BE49-F238E27FC236}">
                <a16:creationId xmlns:a16="http://schemas.microsoft.com/office/drawing/2014/main" id="{81A23D68-2D0B-4969-A14F-EC4CBC8AC728}"/>
              </a:ext>
            </a:extLst>
          </p:cNvPr>
          <p:cNvSpPr txBox="1">
            <a:spLocks/>
          </p:cNvSpPr>
          <p:nvPr/>
        </p:nvSpPr>
        <p:spPr>
          <a:xfrm>
            <a:off x="352760" y="1366632"/>
            <a:ext cx="4366308" cy="4424568"/>
          </a:xfrm>
          <a:prstGeom prst="rect">
            <a:avLst/>
          </a:prstGeom>
        </p:spPr>
        <p:txBody>
          <a:bodyPr vert="horz" lIns="68580" tIns="34290" rIns="68580" bIns="3429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450"/>
              </a:spcAft>
              <a:defRPr/>
            </a:pPr>
            <a:r>
              <a:rPr lang="en-US" sz="1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Inflation is creating unprecedented financial stress to insurance markets.</a:t>
            </a:r>
          </a:p>
          <a:p>
            <a:pPr>
              <a:lnSpc>
                <a:spcPct val="100000"/>
              </a:lnSpc>
              <a:spcAft>
                <a:spcPts val="450"/>
              </a:spcAft>
              <a:defRPr/>
            </a:pPr>
            <a:r>
              <a:rPr lang="en-US" sz="1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Increased costs of rebuilding, supplies, materials, auto parts along with labor shortages, among other costs, are affecting insurance markets.</a:t>
            </a:r>
          </a:p>
          <a:p>
            <a:pPr>
              <a:lnSpc>
                <a:spcPct val="100000"/>
              </a:lnSpc>
              <a:spcAft>
                <a:spcPts val="450"/>
              </a:spcAft>
              <a:defRPr/>
            </a:pPr>
            <a:r>
              <a:rPr lang="en-US" sz="1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Reinsurance is harder to find and is costlier as catastrophes grow around the world.</a:t>
            </a:r>
          </a:p>
          <a:p>
            <a:pPr>
              <a:lnSpc>
                <a:spcPct val="100000"/>
              </a:lnSpc>
              <a:spcAft>
                <a:spcPts val="450"/>
              </a:spcAft>
              <a:defRPr/>
            </a:pPr>
            <a:r>
              <a:rPr lang="en-US" sz="1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As risk grows, insurance markets are contracting to protect solvency, meet financial obligations and regulatory mandates. </a:t>
            </a:r>
          </a:p>
          <a:p>
            <a:pPr marL="0" indent="0">
              <a:lnSpc>
                <a:spcPts val="2300"/>
              </a:lnSpc>
              <a:spcAft>
                <a:spcPts val="450"/>
              </a:spcAft>
              <a:buNone/>
              <a:defRPr/>
            </a:pPr>
            <a:endParaRPr lang="en-US" sz="2400" dirty="0">
              <a:solidFill>
                <a:schemeClr val="bg1"/>
              </a:solidFill>
              <a:latin typeface="Georgia" panose="02040502050405020303" pitchFamily="18" charset="0"/>
              <a:cs typeface="Arial" panose="020B0604020202020204" pitchFamily="34" charset="0"/>
            </a:endParaRPr>
          </a:p>
          <a:p>
            <a:pPr marL="0" indent="0">
              <a:lnSpc>
                <a:spcPts val="2300"/>
              </a:lnSpc>
              <a:spcAft>
                <a:spcPts val="450"/>
              </a:spcAft>
              <a:buNone/>
              <a:defRPr/>
            </a:pPr>
            <a:endParaRPr lang="en-US" sz="2400" dirty="0">
              <a:solidFill>
                <a:schemeClr val="bg1"/>
              </a:solidFill>
              <a:latin typeface="Georgia" panose="02040502050405020303" pitchFamily="18" charset="0"/>
              <a:cs typeface="Arial" panose="020B0604020202020204" pitchFamily="34" charset="0"/>
            </a:endParaRPr>
          </a:p>
        </p:txBody>
      </p:sp>
      <p:sp>
        <p:nvSpPr>
          <p:cNvPr id="11" name="object 7">
            <a:extLst>
              <a:ext uri="{FF2B5EF4-FFF2-40B4-BE49-F238E27FC236}">
                <a16:creationId xmlns:a16="http://schemas.microsoft.com/office/drawing/2014/main" id="{75284F6B-885A-47F6-BDC1-35D5A2069753}"/>
              </a:ext>
            </a:extLst>
          </p:cNvPr>
          <p:cNvSpPr txBox="1"/>
          <p:nvPr/>
        </p:nvSpPr>
        <p:spPr>
          <a:xfrm>
            <a:off x="428065" y="559705"/>
            <a:ext cx="8458200" cy="568744"/>
          </a:xfrm>
          <a:prstGeom prst="rect">
            <a:avLst/>
          </a:prstGeom>
        </p:spPr>
        <p:txBody>
          <a:bodyPr vert="horz" wrap="square" lIns="0" tIns="14604" rIns="0" bIns="0" rtlCol="0">
            <a:spAutoFit/>
          </a:bodyPr>
          <a:lstStyle/>
          <a:p>
            <a:pPr marL="12700" marR="5080">
              <a:lnSpc>
                <a:spcPct val="99600"/>
              </a:lnSpc>
              <a:spcBef>
                <a:spcPts val="114"/>
              </a:spcBef>
            </a:pPr>
            <a:r>
              <a:rPr lang="en-US" sz="3600" b="1" spc="-14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rPr>
              <a:t>The Insurance Market</a:t>
            </a:r>
            <a:endParaRPr sz="36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endParaRPr>
          </a:p>
        </p:txBody>
      </p:sp>
      <p:grpSp>
        <p:nvGrpSpPr>
          <p:cNvPr id="2" name="Group 1">
            <a:extLst>
              <a:ext uri="{FF2B5EF4-FFF2-40B4-BE49-F238E27FC236}">
                <a16:creationId xmlns:a16="http://schemas.microsoft.com/office/drawing/2014/main" id="{9C3344BE-7FC4-43C8-9F6A-7CDE4DA3DEDD}"/>
              </a:ext>
            </a:extLst>
          </p:cNvPr>
          <p:cNvGrpSpPr/>
          <p:nvPr/>
        </p:nvGrpSpPr>
        <p:grpSpPr>
          <a:xfrm>
            <a:off x="5071827" y="2057400"/>
            <a:ext cx="3843573" cy="2936205"/>
            <a:chOff x="4885559" y="2057400"/>
            <a:chExt cx="3843573" cy="2936205"/>
          </a:xfrm>
        </p:grpSpPr>
        <p:sp>
          <p:nvSpPr>
            <p:cNvPr id="3" name="Rectangle: Diagonal Corners Snipped 2">
              <a:extLst>
                <a:ext uri="{FF2B5EF4-FFF2-40B4-BE49-F238E27FC236}">
                  <a16:creationId xmlns:a16="http://schemas.microsoft.com/office/drawing/2014/main" id="{5AD16D9A-1ADE-4ECE-9DE3-0BF77FAAFBC7}"/>
                </a:ext>
              </a:extLst>
            </p:cNvPr>
            <p:cNvSpPr/>
            <p:nvPr/>
          </p:nvSpPr>
          <p:spPr>
            <a:xfrm>
              <a:off x="4885559" y="2057400"/>
              <a:ext cx="3843573" cy="2936205"/>
            </a:xfrm>
            <a:prstGeom prst="snip2DiagRect">
              <a:avLst/>
            </a:prstGeom>
            <a:solidFill>
              <a:srgbClr val="1F4390">
                <a:alpha val="6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7" name="object 7">
              <a:extLst>
                <a:ext uri="{FF2B5EF4-FFF2-40B4-BE49-F238E27FC236}">
                  <a16:creationId xmlns:a16="http://schemas.microsoft.com/office/drawing/2014/main" id="{FBD6BD2E-CED9-4B0E-B335-FABC87D88E98}"/>
                </a:ext>
              </a:extLst>
            </p:cNvPr>
            <p:cNvSpPr txBox="1"/>
            <p:nvPr/>
          </p:nvSpPr>
          <p:spPr>
            <a:xfrm>
              <a:off x="5026805" y="2517499"/>
              <a:ext cx="3561080" cy="2015294"/>
            </a:xfrm>
            <a:prstGeom prst="rect">
              <a:avLst/>
            </a:prstGeom>
            <a:ln>
              <a:noFill/>
            </a:ln>
          </p:spPr>
          <p:txBody>
            <a:bodyPr vert="horz" wrap="square" lIns="0" tIns="14604" rIns="0" bIns="0" rtlCol="0">
              <a:spAutoFit/>
            </a:bodyPr>
            <a:lstStyle/>
            <a:p>
              <a:pPr marL="12700" marR="5080" algn="ctr">
                <a:lnSpc>
                  <a:spcPct val="99600"/>
                </a:lnSpc>
                <a:spcBef>
                  <a:spcPts val="114"/>
                </a:spcBef>
              </a:pPr>
              <a:r>
                <a:rPr lang="en-US" sz="2600" spc="-15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rPr>
                <a:t>Natural disasters &amp; global inflation have increased insured losses and costs worldwide like never before. </a:t>
              </a:r>
              <a:endParaRPr sz="2600" spc="-15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endParaRPr>
            </a:p>
          </p:txBody>
        </p:sp>
      </p:grpSp>
      <p:pic>
        <p:nvPicPr>
          <p:cNvPr id="9" name="Picture 8">
            <a:extLst>
              <a:ext uri="{FF2B5EF4-FFF2-40B4-BE49-F238E27FC236}">
                <a16:creationId xmlns:a16="http://schemas.microsoft.com/office/drawing/2014/main" id="{633CDD62-0E66-4B28-AA38-B4311B3674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046" y="76200"/>
            <a:ext cx="1538622" cy="543647"/>
          </a:xfrm>
          <a:prstGeom prst="rect">
            <a:avLst/>
          </a:prstGeom>
        </p:spPr>
      </p:pic>
    </p:spTree>
    <p:extLst>
      <p:ext uri="{BB962C8B-B14F-4D97-AF65-F5344CB8AC3E}">
        <p14:creationId xmlns:p14="http://schemas.microsoft.com/office/powerpoint/2010/main" val="1794401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2186CF-A974-40BA-A655-7B8B16122BB3}"/>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0" y="-42863"/>
            <a:ext cx="9144000" cy="6900863"/>
          </a:xfrm>
          <a:prstGeom prst="rect">
            <a:avLst/>
          </a:prstGeom>
        </p:spPr>
      </p:pic>
      <p:sp>
        <p:nvSpPr>
          <p:cNvPr id="15" name="Content Placeholder 17">
            <a:extLst>
              <a:ext uri="{FF2B5EF4-FFF2-40B4-BE49-F238E27FC236}">
                <a16:creationId xmlns:a16="http://schemas.microsoft.com/office/drawing/2014/main" id="{AFA3B108-E281-493C-A48B-12C2DA815ED6}"/>
              </a:ext>
            </a:extLst>
          </p:cNvPr>
          <p:cNvSpPr txBox="1">
            <a:spLocks/>
          </p:cNvSpPr>
          <p:nvPr/>
        </p:nvSpPr>
        <p:spPr>
          <a:xfrm>
            <a:off x="457201" y="3200400"/>
            <a:ext cx="8153400" cy="2667000"/>
          </a:xfrm>
          <a:prstGeom prst="rect">
            <a:avLst/>
          </a:prstGeom>
        </p:spPr>
        <p:txBody>
          <a:bodyPr vert="horz" lIns="68580" tIns="34290" rIns="68580" bIns="3429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800"/>
              </a:lnSpc>
              <a:spcAft>
                <a:spcPts val="450"/>
              </a:spcAft>
              <a:buNone/>
              <a:defRPr/>
            </a:pP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The property insurance market in the country (specifically in large states like California) is changing quickly. </a:t>
            </a:r>
            <a:endParaRPr lang="en-US" sz="16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marL="0" indent="0" algn="ctr">
              <a:lnSpc>
                <a:spcPts val="2800"/>
              </a:lnSpc>
              <a:spcAft>
                <a:spcPts val="450"/>
              </a:spcAft>
              <a:buNone/>
              <a:defRPr/>
            </a:pP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Since 2022 alone — 7 of top 12 insurance companies have paused or restricted new business despite rate increases approved or pending with Department of Insurance.</a:t>
            </a:r>
          </a:p>
          <a:p>
            <a:pPr marL="0" indent="0">
              <a:lnSpc>
                <a:spcPts val="2800"/>
              </a:lnSpc>
              <a:spcAft>
                <a:spcPts val="450"/>
              </a:spcAft>
              <a:buNone/>
              <a:defRPr/>
            </a:pPr>
            <a:endParaRPr lang="en-US" sz="2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16" name="object 7">
            <a:extLst>
              <a:ext uri="{FF2B5EF4-FFF2-40B4-BE49-F238E27FC236}">
                <a16:creationId xmlns:a16="http://schemas.microsoft.com/office/drawing/2014/main" id="{7CB0797A-926E-4F44-86C6-0CF7393603D2}"/>
              </a:ext>
            </a:extLst>
          </p:cNvPr>
          <p:cNvSpPr txBox="1"/>
          <p:nvPr/>
        </p:nvSpPr>
        <p:spPr>
          <a:xfrm>
            <a:off x="330994" y="609600"/>
            <a:ext cx="8458200" cy="568744"/>
          </a:xfrm>
          <a:prstGeom prst="rect">
            <a:avLst/>
          </a:prstGeom>
        </p:spPr>
        <p:txBody>
          <a:bodyPr vert="horz" wrap="square" lIns="0" tIns="14604" rIns="0" bIns="0" rtlCol="0">
            <a:spAutoFit/>
          </a:bodyPr>
          <a:lstStyle/>
          <a:p>
            <a:pPr marL="12700" marR="5080">
              <a:lnSpc>
                <a:spcPct val="99600"/>
              </a:lnSpc>
              <a:spcBef>
                <a:spcPts val="114"/>
              </a:spcBef>
            </a:pPr>
            <a:r>
              <a:rPr lang="en-US" sz="3600" b="1" spc="-14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rPr>
              <a:t>California Context </a:t>
            </a:r>
            <a:endParaRPr sz="36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endParaRPr>
          </a:p>
        </p:txBody>
      </p:sp>
      <p:pic>
        <p:nvPicPr>
          <p:cNvPr id="6" name="Picture 5">
            <a:extLst>
              <a:ext uri="{FF2B5EF4-FFF2-40B4-BE49-F238E27FC236}">
                <a16:creationId xmlns:a16="http://schemas.microsoft.com/office/drawing/2014/main" id="{4D7FCBAD-B6D1-49A2-8FE9-9733302DE6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046" y="152400"/>
            <a:ext cx="1538622" cy="543647"/>
          </a:xfrm>
          <a:prstGeom prst="rect">
            <a:avLst/>
          </a:prstGeom>
        </p:spPr>
      </p:pic>
      <p:grpSp>
        <p:nvGrpSpPr>
          <p:cNvPr id="8" name="Group 7">
            <a:extLst>
              <a:ext uri="{FF2B5EF4-FFF2-40B4-BE49-F238E27FC236}">
                <a16:creationId xmlns:a16="http://schemas.microsoft.com/office/drawing/2014/main" id="{31D92EB9-6D24-4C45-A0BF-5643E90CB057}"/>
              </a:ext>
            </a:extLst>
          </p:cNvPr>
          <p:cNvGrpSpPr/>
          <p:nvPr/>
        </p:nvGrpSpPr>
        <p:grpSpPr>
          <a:xfrm>
            <a:off x="690244" y="1709061"/>
            <a:ext cx="7844156" cy="1262739"/>
            <a:chOff x="4885559" y="2057400"/>
            <a:chExt cx="3843573" cy="2936205"/>
          </a:xfrm>
        </p:grpSpPr>
        <p:sp>
          <p:nvSpPr>
            <p:cNvPr id="9" name="Rectangle: Diagonal Corners Snipped 8">
              <a:extLst>
                <a:ext uri="{FF2B5EF4-FFF2-40B4-BE49-F238E27FC236}">
                  <a16:creationId xmlns:a16="http://schemas.microsoft.com/office/drawing/2014/main" id="{6D12051E-E888-4F36-9992-B19BF6C4DBD7}"/>
                </a:ext>
              </a:extLst>
            </p:cNvPr>
            <p:cNvSpPr/>
            <p:nvPr/>
          </p:nvSpPr>
          <p:spPr>
            <a:xfrm>
              <a:off x="4885559" y="2057400"/>
              <a:ext cx="3843573" cy="2936205"/>
            </a:xfrm>
            <a:prstGeom prst="snip2DiagRect">
              <a:avLst/>
            </a:prstGeom>
            <a:solidFill>
              <a:srgbClr val="1F4390">
                <a:alpha val="6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0" name="object 7">
              <a:extLst>
                <a:ext uri="{FF2B5EF4-FFF2-40B4-BE49-F238E27FC236}">
                  <a16:creationId xmlns:a16="http://schemas.microsoft.com/office/drawing/2014/main" id="{488AC7F1-392B-43CD-A1F9-9DA5596830BA}"/>
                </a:ext>
              </a:extLst>
            </p:cNvPr>
            <p:cNvSpPr txBox="1"/>
            <p:nvPr/>
          </p:nvSpPr>
          <p:spPr>
            <a:xfrm>
              <a:off x="5026805" y="2517501"/>
              <a:ext cx="3561080" cy="2464231"/>
            </a:xfrm>
            <a:prstGeom prst="rect">
              <a:avLst/>
            </a:prstGeom>
            <a:ln>
              <a:noFill/>
            </a:ln>
          </p:spPr>
          <p:txBody>
            <a:bodyPr vert="horz" wrap="square" lIns="0" tIns="14604" rIns="0" bIns="0" rtlCol="0">
              <a:spAutoFit/>
            </a:bodyPr>
            <a:lstStyle/>
            <a:p>
              <a:pPr marL="12700" marR="5080" algn="ctr">
                <a:lnSpc>
                  <a:spcPct val="99600"/>
                </a:lnSpc>
                <a:spcBef>
                  <a:spcPts val="114"/>
                </a:spcBef>
              </a:pPr>
              <a:r>
                <a:rPr lang="en-US" sz="2800" spc="-15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rPr>
                <a:t>Top 12 Companies = </a:t>
              </a:r>
            </a:p>
            <a:p>
              <a:pPr marL="12700" marR="5080" algn="ctr">
                <a:lnSpc>
                  <a:spcPct val="99600"/>
                </a:lnSpc>
                <a:spcBef>
                  <a:spcPts val="114"/>
                </a:spcBef>
              </a:pPr>
              <a:r>
                <a:rPr lang="en-US" sz="2800" spc="-15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rPr>
                <a:t>85% of State’s Homeowners Market</a:t>
              </a:r>
            </a:p>
          </p:txBody>
        </p:sp>
      </p:grpSp>
    </p:spTree>
    <p:extLst>
      <p:ext uri="{BB962C8B-B14F-4D97-AF65-F5344CB8AC3E}">
        <p14:creationId xmlns:p14="http://schemas.microsoft.com/office/powerpoint/2010/main" val="19415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2186CF-A974-40BA-A655-7B8B16122BB3}"/>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0" y="-35859"/>
            <a:ext cx="9144000" cy="6900863"/>
          </a:xfrm>
          <a:prstGeom prst="rect">
            <a:avLst/>
          </a:prstGeom>
        </p:spPr>
      </p:pic>
      <p:sp>
        <p:nvSpPr>
          <p:cNvPr id="15" name="Content Placeholder 17">
            <a:extLst>
              <a:ext uri="{FF2B5EF4-FFF2-40B4-BE49-F238E27FC236}">
                <a16:creationId xmlns:a16="http://schemas.microsoft.com/office/drawing/2014/main" id="{AFA3B108-E281-493C-A48B-12C2DA815ED6}"/>
              </a:ext>
            </a:extLst>
          </p:cNvPr>
          <p:cNvSpPr txBox="1">
            <a:spLocks/>
          </p:cNvSpPr>
          <p:nvPr/>
        </p:nvSpPr>
        <p:spPr>
          <a:xfrm>
            <a:off x="855634" y="1970342"/>
            <a:ext cx="7513415" cy="2914420"/>
          </a:xfrm>
          <a:prstGeom prst="rect">
            <a:avLst/>
          </a:prstGeom>
        </p:spPr>
        <p:txBody>
          <a:bodyPr vert="horz" lIns="68580" tIns="34290" rIns="68580" bIns="3429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Aft>
                <a:spcPts val="450"/>
              </a:spcAft>
              <a:buNone/>
              <a:defRPr/>
            </a:pPr>
            <a:endParaRPr lang="en-US" sz="2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16" name="object 7">
            <a:extLst>
              <a:ext uri="{FF2B5EF4-FFF2-40B4-BE49-F238E27FC236}">
                <a16:creationId xmlns:a16="http://schemas.microsoft.com/office/drawing/2014/main" id="{7CB0797A-926E-4F44-86C6-0CF7393603D2}"/>
              </a:ext>
            </a:extLst>
          </p:cNvPr>
          <p:cNvSpPr txBox="1"/>
          <p:nvPr/>
        </p:nvSpPr>
        <p:spPr>
          <a:xfrm>
            <a:off x="330994" y="228600"/>
            <a:ext cx="8458200" cy="568744"/>
          </a:xfrm>
          <a:prstGeom prst="rect">
            <a:avLst/>
          </a:prstGeom>
        </p:spPr>
        <p:txBody>
          <a:bodyPr vert="horz" wrap="square" lIns="0" tIns="14604" rIns="0" bIns="0" rtlCol="0">
            <a:spAutoFit/>
          </a:bodyPr>
          <a:lstStyle/>
          <a:p>
            <a:pPr marL="12700" marR="5080">
              <a:lnSpc>
                <a:spcPct val="99600"/>
              </a:lnSpc>
              <a:spcBef>
                <a:spcPts val="114"/>
              </a:spcBef>
            </a:pPr>
            <a:r>
              <a:rPr lang="en-US" sz="3600" b="1" spc="-14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rPr>
              <a:t>California Context </a:t>
            </a:r>
            <a:endParaRPr sz="36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endParaRPr>
          </a:p>
        </p:txBody>
      </p:sp>
      <p:pic>
        <p:nvPicPr>
          <p:cNvPr id="6" name="Picture 5">
            <a:extLst>
              <a:ext uri="{FF2B5EF4-FFF2-40B4-BE49-F238E27FC236}">
                <a16:creationId xmlns:a16="http://schemas.microsoft.com/office/drawing/2014/main" id="{4D7FCBAD-B6D1-49A2-8FE9-9733302DE6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046" y="152400"/>
            <a:ext cx="1538622" cy="543647"/>
          </a:xfrm>
          <a:prstGeom prst="rect">
            <a:avLst/>
          </a:prstGeom>
        </p:spPr>
      </p:pic>
      <p:graphicFrame>
        <p:nvGraphicFramePr>
          <p:cNvPr id="8" name="Table 7">
            <a:extLst>
              <a:ext uri="{FF2B5EF4-FFF2-40B4-BE49-F238E27FC236}">
                <a16:creationId xmlns:a16="http://schemas.microsoft.com/office/drawing/2014/main" id="{EC127BB6-772A-4C2A-81C2-121663E9144B}"/>
              </a:ext>
            </a:extLst>
          </p:cNvPr>
          <p:cNvGraphicFramePr>
            <a:graphicFrameLocks noGrp="1"/>
          </p:cNvGraphicFramePr>
          <p:nvPr>
            <p:extLst>
              <p:ext uri="{D42A27DB-BD31-4B8C-83A1-F6EECF244321}">
                <p14:modId xmlns:p14="http://schemas.microsoft.com/office/powerpoint/2010/main" val="3680209601"/>
              </p:ext>
            </p:extLst>
          </p:nvPr>
        </p:nvGraphicFramePr>
        <p:xfrm>
          <a:off x="345141" y="809749"/>
          <a:ext cx="8534400" cy="5780359"/>
        </p:xfrm>
        <a:graphic>
          <a:graphicData uri="http://schemas.openxmlformats.org/drawingml/2006/table">
            <a:tbl>
              <a:tblPr firstRow="1" bandRow="1">
                <a:tableStyleId>{5C22544A-7EE6-4342-B048-85BDC9FD1C3A}</a:tableStyleId>
              </a:tblPr>
              <a:tblGrid>
                <a:gridCol w="2133601">
                  <a:extLst>
                    <a:ext uri="{9D8B030D-6E8A-4147-A177-3AD203B41FA5}">
                      <a16:colId xmlns:a16="http://schemas.microsoft.com/office/drawing/2014/main" val="2753549133"/>
                    </a:ext>
                  </a:extLst>
                </a:gridCol>
                <a:gridCol w="822673">
                  <a:extLst>
                    <a:ext uri="{9D8B030D-6E8A-4147-A177-3AD203B41FA5}">
                      <a16:colId xmlns:a16="http://schemas.microsoft.com/office/drawing/2014/main" val="128856028"/>
                    </a:ext>
                  </a:extLst>
                </a:gridCol>
                <a:gridCol w="2072926">
                  <a:extLst>
                    <a:ext uri="{9D8B030D-6E8A-4147-A177-3AD203B41FA5}">
                      <a16:colId xmlns:a16="http://schemas.microsoft.com/office/drawing/2014/main" val="76918264"/>
                    </a:ext>
                  </a:extLst>
                </a:gridCol>
                <a:gridCol w="3505200">
                  <a:extLst>
                    <a:ext uri="{9D8B030D-6E8A-4147-A177-3AD203B41FA5}">
                      <a16:colId xmlns:a16="http://schemas.microsoft.com/office/drawing/2014/main" val="3468008720"/>
                    </a:ext>
                  </a:extLst>
                </a:gridCol>
              </a:tblGrid>
              <a:tr h="507319">
                <a:tc>
                  <a:txBody>
                    <a:bodyPr/>
                    <a:lstStyle/>
                    <a:p>
                      <a:r>
                        <a:rPr lang="en-US" sz="1400" dirty="0">
                          <a:latin typeface="Segoe UI Semibold" panose="020B0702040204020203" pitchFamily="34" charset="0"/>
                          <a:cs typeface="Segoe UI Semibold" panose="020B0702040204020203" pitchFamily="34" charset="0"/>
                        </a:rPr>
                        <a:t>Insurance Group </a:t>
                      </a:r>
                      <a:br>
                        <a:rPr lang="en-US" sz="1400" dirty="0">
                          <a:latin typeface="Segoe UI Semibold" panose="020B0702040204020203" pitchFamily="34" charset="0"/>
                          <a:cs typeface="Segoe UI Semibold" panose="020B0702040204020203" pitchFamily="34" charset="0"/>
                        </a:rPr>
                      </a:br>
                      <a:r>
                        <a:rPr lang="en-US" sz="1400" dirty="0">
                          <a:latin typeface="Segoe UI Semibold" panose="020B0702040204020203" pitchFamily="34" charset="0"/>
                          <a:cs typeface="Segoe UI Semibold" panose="020B0702040204020203" pitchFamily="34" charset="0"/>
                        </a:rPr>
                        <a:t>and Ranking (2022)</a:t>
                      </a:r>
                    </a:p>
                  </a:txBody>
                  <a:tcPr/>
                </a:tc>
                <a:tc>
                  <a:txBody>
                    <a:bodyPr/>
                    <a:lstStyle/>
                    <a:p>
                      <a:r>
                        <a:rPr lang="en-US" sz="1400" dirty="0">
                          <a:latin typeface="Segoe UI Semibold" panose="020B0702040204020203" pitchFamily="34" charset="0"/>
                          <a:cs typeface="Segoe UI Semibold" panose="020B0702040204020203" pitchFamily="34" charset="0"/>
                        </a:rPr>
                        <a:t>Market Share</a:t>
                      </a:r>
                    </a:p>
                  </a:txBody>
                  <a:tcPr/>
                </a:tc>
                <a:tc>
                  <a:txBody>
                    <a:bodyPr/>
                    <a:lstStyle/>
                    <a:p>
                      <a:r>
                        <a:rPr lang="en-US" sz="1400" dirty="0">
                          <a:latin typeface="Segoe UI Semibold" panose="020B0702040204020203" pitchFamily="34" charset="0"/>
                          <a:cs typeface="Segoe UI Semibold" panose="020B0702040204020203" pitchFamily="34" charset="0"/>
                        </a:rPr>
                        <a:t>2023 Rate Increases (Pending &amp; Approved)</a:t>
                      </a:r>
                    </a:p>
                  </a:txBody>
                  <a:tcPr/>
                </a:tc>
                <a:tc>
                  <a:txBody>
                    <a:bodyPr/>
                    <a:lstStyle/>
                    <a:p>
                      <a:r>
                        <a:rPr lang="en-US" sz="1400" dirty="0">
                          <a:latin typeface="Segoe UI Semibold" panose="020B0702040204020203" pitchFamily="34" charset="0"/>
                          <a:cs typeface="Segoe UI Semibold" panose="020B0702040204020203" pitchFamily="34" charset="0"/>
                        </a:rPr>
                        <a:t>Major Action Since 2022</a:t>
                      </a:r>
                    </a:p>
                  </a:txBody>
                  <a:tcPr/>
                </a:tc>
                <a:extLst>
                  <a:ext uri="{0D108BD9-81ED-4DB2-BD59-A6C34878D82A}">
                    <a16:rowId xmlns:a16="http://schemas.microsoft.com/office/drawing/2014/main" val="248853693"/>
                  </a:ext>
                </a:extLst>
              </a:tr>
              <a:tr h="298423">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latin typeface="Segoe UI Semibold" panose="020B0702040204020203" pitchFamily="34" charset="0"/>
                          <a:cs typeface="Segoe UI Semibold" panose="020B0702040204020203" pitchFamily="34" charset="0"/>
                        </a:rPr>
                        <a:t>1. State Farm</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latin typeface="Segoe UI Semibold" panose="020B0702040204020203" pitchFamily="34" charset="0"/>
                          <a:cs typeface="Segoe UI Semibold" panose="020B0702040204020203" pitchFamily="34" charset="0"/>
                        </a:rPr>
                        <a:t>21.22%</a:t>
                      </a:r>
                    </a:p>
                  </a:txBody>
                  <a:tcPr/>
                </a:tc>
                <a:tc>
                  <a:txBody>
                    <a:bodyPr/>
                    <a:lstStyle/>
                    <a:p>
                      <a:r>
                        <a:rPr lang="en-US" sz="1400" dirty="0">
                          <a:latin typeface="Segoe UI Semibold" panose="020B0702040204020203" pitchFamily="34" charset="0"/>
                          <a:cs typeface="Segoe UI Semibold" panose="020B0702040204020203" pitchFamily="34" charset="0"/>
                        </a:rPr>
                        <a:t>28.1%</a:t>
                      </a:r>
                    </a:p>
                  </a:txBody>
                  <a:tcPr/>
                </a:tc>
                <a:tc>
                  <a:txBody>
                    <a:bodyPr/>
                    <a:lstStyle/>
                    <a:p>
                      <a:r>
                        <a:rPr lang="en-US" sz="14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Paused new policies </a:t>
                      </a:r>
                      <a:endParaRPr lang="en-US" sz="1400" dirty="0">
                        <a:solidFill>
                          <a:schemeClr val="tx2"/>
                        </a:solidFill>
                        <a:latin typeface="Segoe UI Semibold" panose="020B0702040204020203" pitchFamily="34" charset="0"/>
                        <a:cs typeface="Segoe UI Semibold" panose="020B0702040204020203" pitchFamily="34" charset="0"/>
                      </a:endParaRPr>
                    </a:p>
                  </a:txBody>
                  <a:tcPr/>
                </a:tc>
                <a:extLst>
                  <a:ext uri="{0D108BD9-81ED-4DB2-BD59-A6C34878D82A}">
                    <a16:rowId xmlns:a16="http://schemas.microsoft.com/office/drawing/2014/main" val="494399219"/>
                  </a:ext>
                </a:extLst>
              </a:tr>
              <a:tr h="507319">
                <a:tc>
                  <a:txBody>
                    <a:bodyPr/>
                    <a:lstStyle/>
                    <a:p>
                      <a:r>
                        <a:rPr lang="en-US" sz="1400" dirty="0">
                          <a:latin typeface="Segoe UI Semibold" panose="020B0702040204020203" pitchFamily="34" charset="0"/>
                          <a:cs typeface="Segoe UI Semibold" panose="020B0702040204020203" pitchFamily="34" charset="0"/>
                        </a:rPr>
                        <a:t>2. Farmers</a:t>
                      </a:r>
                    </a:p>
                    <a:p>
                      <a:r>
                        <a:rPr lang="en-US" sz="1000" dirty="0">
                          <a:latin typeface="Segoe UI Semibold" panose="020B0702040204020203" pitchFamily="34" charset="0"/>
                          <a:cs typeface="Segoe UI Semibold" panose="020B0702040204020203" pitchFamily="34" charset="0"/>
                        </a:rPr>
                        <a:t>(10 companies)</a:t>
                      </a:r>
                    </a:p>
                  </a:txBody>
                  <a:tcPr/>
                </a:tc>
                <a:tc>
                  <a:txBody>
                    <a:bodyPr/>
                    <a:lstStyle/>
                    <a:p>
                      <a:r>
                        <a:rPr lang="en-US" sz="1400" dirty="0">
                          <a:latin typeface="Segoe UI Semibold" panose="020B0702040204020203" pitchFamily="34" charset="0"/>
                          <a:cs typeface="Segoe UI Semibold" panose="020B0702040204020203" pitchFamily="34" charset="0"/>
                        </a:rPr>
                        <a:t>14.9%</a:t>
                      </a:r>
                    </a:p>
                  </a:txBody>
                  <a:tcPr/>
                </a:tc>
                <a:tc>
                  <a:txBody>
                    <a:bodyPr/>
                    <a:lstStyle/>
                    <a:p>
                      <a:r>
                        <a:rPr lang="en-US" sz="1400" dirty="0">
                          <a:latin typeface="Segoe UI Semibold" panose="020B0702040204020203" pitchFamily="34" charset="0"/>
                          <a:cs typeface="Segoe UI Semibold" panose="020B0702040204020203" pitchFamily="34" charset="0"/>
                        </a:rPr>
                        <a:t>17.7%, 12.5%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Limited new policies to 7,000 per month</a:t>
                      </a:r>
                    </a:p>
                  </a:txBody>
                  <a:tcPr/>
                </a:tc>
                <a:extLst>
                  <a:ext uri="{0D108BD9-81ED-4DB2-BD59-A6C34878D82A}">
                    <a16:rowId xmlns:a16="http://schemas.microsoft.com/office/drawing/2014/main" val="383479821"/>
                  </a:ext>
                </a:extLst>
              </a:tr>
              <a:tr h="298423">
                <a:tc>
                  <a:txBody>
                    <a:bodyPr/>
                    <a:lstStyle/>
                    <a:p>
                      <a:r>
                        <a:rPr lang="en-US" sz="1400" dirty="0">
                          <a:latin typeface="Segoe UI Semibold" panose="020B0702040204020203" pitchFamily="34" charset="0"/>
                          <a:cs typeface="Segoe UI Semibold" panose="020B0702040204020203" pitchFamily="34" charset="0"/>
                        </a:rPr>
                        <a:t>3. CSAA</a:t>
                      </a:r>
                    </a:p>
                    <a:p>
                      <a:pPr marL="0" marR="0" lvl="0" indent="0" defTabSz="914400" eaLnBrk="1" fontAlgn="auto" latinLnBrk="0" hangingPunct="1">
                        <a:lnSpc>
                          <a:spcPct val="100000"/>
                        </a:lnSpc>
                        <a:spcBef>
                          <a:spcPts val="0"/>
                        </a:spcBef>
                        <a:spcAft>
                          <a:spcPts val="0"/>
                        </a:spcAft>
                        <a:buClrTx/>
                        <a:buSzTx/>
                        <a:buFontTx/>
                        <a:buNone/>
                        <a:tabLst/>
                        <a:defRPr/>
                      </a:pPr>
                      <a:r>
                        <a:rPr lang="en-US" sz="1000" dirty="0">
                          <a:latin typeface="Segoe UI Semibold" panose="020B0702040204020203" pitchFamily="34" charset="0"/>
                          <a:cs typeface="Segoe UI Semibold" panose="020B0702040204020203" pitchFamily="34" charset="0"/>
                        </a:rPr>
                        <a:t>(2 companies)</a:t>
                      </a:r>
                    </a:p>
                  </a:txBody>
                  <a:tcPr/>
                </a:tc>
                <a:tc>
                  <a:txBody>
                    <a:bodyPr/>
                    <a:lstStyle/>
                    <a:p>
                      <a:r>
                        <a:rPr lang="en-US" sz="1400" dirty="0">
                          <a:latin typeface="Segoe UI Semibold" panose="020B0702040204020203" pitchFamily="34" charset="0"/>
                          <a:cs typeface="Segoe UI Semibold" panose="020B0702040204020203" pitchFamily="34" charset="0"/>
                        </a:rPr>
                        <a:t>6.9%</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latin typeface="Segoe UI Semibold" panose="020B0702040204020203" pitchFamily="34" charset="0"/>
                          <a:cs typeface="Segoe UI Semibold" panose="020B0702040204020203" pitchFamily="34" charset="0"/>
                        </a:rPr>
                        <a:t>18.55% </a:t>
                      </a:r>
                      <a:r>
                        <a:rPr lang="en-US" sz="1000" dirty="0">
                          <a:latin typeface="Segoe UI Semibold" panose="020B0702040204020203" pitchFamily="34" charset="0"/>
                          <a:cs typeface="Segoe UI Semibold" panose="020B0702040204020203" pitchFamily="34" charset="0"/>
                        </a:rPr>
                        <a:t>(approved 2021)</a:t>
                      </a:r>
                    </a:p>
                  </a:txBody>
                  <a:tcPr/>
                </a:tc>
                <a:tc>
                  <a:txBody>
                    <a:bodyPr/>
                    <a:lstStyle/>
                    <a:p>
                      <a:endParaRPr lang="en-US" sz="1400" dirty="0">
                        <a:latin typeface="Segoe UI Semibold" panose="020B0702040204020203" pitchFamily="34" charset="0"/>
                        <a:cs typeface="Segoe UI Semibold" panose="020B0702040204020203" pitchFamily="34" charset="0"/>
                      </a:endParaRPr>
                    </a:p>
                  </a:txBody>
                  <a:tcPr/>
                </a:tc>
                <a:extLst>
                  <a:ext uri="{0D108BD9-81ED-4DB2-BD59-A6C34878D82A}">
                    <a16:rowId xmlns:a16="http://schemas.microsoft.com/office/drawing/2014/main" val="3742756982"/>
                  </a:ext>
                </a:extLst>
              </a:tr>
              <a:tr h="298423">
                <a:tc>
                  <a:txBody>
                    <a:bodyPr/>
                    <a:lstStyle/>
                    <a:p>
                      <a:r>
                        <a:rPr lang="en-US" sz="1400" dirty="0">
                          <a:latin typeface="Segoe UI Semibold" panose="020B0702040204020203" pitchFamily="34" charset="0"/>
                          <a:cs typeface="Segoe UI Semibold" panose="020B0702040204020203" pitchFamily="34" charset="0"/>
                        </a:rPr>
                        <a:t>4. Liberty Mutual</a:t>
                      </a:r>
                    </a:p>
                    <a:p>
                      <a:r>
                        <a:rPr lang="en-US" sz="1000" dirty="0">
                          <a:latin typeface="Segoe UI Semibold" panose="020B0702040204020203" pitchFamily="34" charset="0"/>
                          <a:cs typeface="Segoe UI Semibold" panose="020B0702040204020203" pitchFamily="34" charset="0"/>
                        </a:rPr>
                        <a:t>(6 companies)</a:t>
                      </a:r>
                    </a:p>
                  </a:txBody>
                  <a:tcPr/>
                </a:tc>
                <a:tc>
                  <a:txBody>
                    <a:bodyPr/>
                    <a:lstStyle/>
                    <a:p>
                      <a:r>
                        <a:rPr lang="en-US" sz="1400" dirty="0">
                          <a:latin typeface="Segoe UI Semibold" panose="020B0702040204020203" pitchFamily="34" charset="0"/>
                          <a:cs typeface="Segoe UI Semibold" panose="020B0702040204020203" pitchFamily="34" charset="0"/>
                        </a:rPr>
                        <a:t>6.6%</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latin typeface="Segoe UI Semibold" panose="020B0702040204020203" pitchFamily="34" charset="0"/>
                          <a:cs typeface="Segoe UI Semibold" panose="020B0702040204020203" pitchFamily="34" charset="0"/>
                        </a:rPr>
                        <a:t>29%, 10.6% </a:t>
                      </a:r>
                    </a:p>
                  </a:txBody>
                  <a:tcPr/>
                </a:tc>
                <a:tc>
                  <a:txBody>
                    <a:bodyPr/>
                    <a:lstStyle/>
                    <a:p>
                      <a:endParaRPr lang="en-US" sz="1400" dirty="0">
                        <a:latin typeface="Segoe UI Semibold" panose="020B0702040204020203" pitchFamily="34" charset="0"/>
                        <a:cs typeface="Segoe UI Semibold" panose="020B0702040204020203" pitchFamily="34" charset="0"/>
                      </a:endParaRPr>
                    </a:p>
                  </a:txBody>
                  <a:tcPr/>
                </a:tc>
                <a:extLst>
                  <a:ext uri="{0D108BD9-81ED-4DB2-BD59-A6C34878D82A}">
                    <a16:rowId xmlns:a16="http://schemas.microsoft.com/office/drawing/2014/main" val="2033703485"/>
                  </a:ext>
                </a:extLst>
              </a:tr>
              <a:tr h="298423">
                <a:tc>
                  <a:txBody>
                    <a:bodyPr/>
                    <a:lstStyle/>
                    <a:p>
                      <a:r>
                        <a:rPr lang="en-US" sz="1400" dirty="0">
                          <a:latin typeface="Segoe UI Semibold" panose="020B0702040204020203" pitchFamily="34" charset="0"/>
                          <a:cs typeface="Segoe UI Semibold" panose="020B0702040204020203" pitchFamily="34" charset="0"/>
                        </a:rPr>
                        <a:t>5. Mercury</a:t>
                      </a:r>
                    </a:p>
                  </a:txBody>
                  <a:tcPr/>
                </a:tc>
                <a:tc>
                  <a:txBody>
                    <a:bodyPr/>
                    <a:lstStyle/>
                    <a:p>
                      <a:r>
                        <a:rPr lang="en-US" sz="1400" dirty="0">
                          <a:latin typeface="Segoe UI Semibold" panose="020B0702040204020203" pitchFamily="34" charset="0"/>
                          <a:cs typeface="Segoe UI Semibold" panose="020B0702040204020203" pitchFamily="34" charset="0"/>
                        </a:rPr>
                        <a:t>6%</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latin typeface="Segoe UI Semibold" panose="020B0702040204020203" pitchFamily="34" charset="0"/>
                          <a:cs typeface="Segoe UI Semibold" panose="020B0702040204020203" pitchFamily="34" charset="0"/>
                        </a:rPr>
                        <a:t>12.6%, 7%</a:t>
                      </a:r>
                    </a:p>
                  </a:txBody>
                  <a:tcPr/>
                </a:tc>
                <a:tc>
                  <a:txBody>
                    <a:bodyPr/>
                    <a:lstStyle/>
                    <a:p>
                      <a:endParaRPr lang="en-US" sz="1400" dirty="0">
                        <a:latin typeface="Segoe UI Semibold" panose="020B0702040204020203" pitchFamily="34" charset="0"/>
                        <a:cs typeface="Segoe UI Semibold" panose="020B0702040204020203" pitchFamily="34" charset="0"/>
                      </a:endParaRPr>
                    </a:p>
                  </a:txBody>
                  <a:tcPr/>
                </a:tc>
                <a:extLst>
                  <a:ext uri="{0D108BD9-81ED-4DB2-BD59-A6C34878D82A}">
                    <a16:rowId xmlns:a16="http://schemas.microsoft.com/office/drawing/2014/main" val="2106514780"/>
                  </a:ext>
                </a:extLst>
              </a:tr>
              <a:tr h="435197">
                <a:tc>
                  <a:txBody>
                    <a:bodyPr/>
                    <a:lstStyle/>
                    <a:p>
                      <a:r>
                        <a:rPr lang="en-US" sz="1400" dirty="0">
                          <a:latin typeface="Segoe UI Semibold" panose="020B0702040204020203" pitchFamily="34" charset="0"/>
                          <a:cs typeface="Segoe UI Semibold" panose="020B0702040204020203" pitchFamily="34" charset="0"/>
                        </a:rPr>
                        <a:t>6. Allstate</a:t>
                      </a:r>
                    </a:p>
                    <a:p>
                      <a:r>
                        <a:rPr lang="en-US" sz="1000" dirty="0">
                          <a:latin typeface="Segoe UI Semibold" panose="020B0702040204020203" pitchFamily="34" charset="0"/>
                          <a:cs typeface="Segoe UI Semibold" panose="020B0702040204020203" pitchFamily="34" charset="0"/>
                        </a:rPr>
                        <a:t>(5 companies)</a:t>
                      </a:r>
                    </a:p>
                  </a:txBody>
                  <a:tcPr/>
                </a:tc>
                <a:tc>
                  <a:txBody>
                    <a:bodyPr/>
                    <a:lstStyle/>
                    <a:p>
                      <a:r>
                        <a:rPr lang="en-US" sz="1400" dirty="0">
                          <a:latin typeface="Segoe UI Semibold" panose="020B0702040204020203" pitchFamily="34" charset="0"/>
                          <a:cs typeface="Segoe UI Semibold" panose="020B0702040204020203" pitchFamily="34" charset="0"/>
                        </a:rPr>
                        <a:t>6%</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latin typeface="Segoe UI Semibold" panose="020B0702040204020203" pitchFamily="34" charset="0"/>
                          <a:cs typeface="Segoe UI Semibold" panose="020B0702040204020203" pitchFamily="34" charset="0"/>
                        </a:rPr>
                        <a:t>39.6%</a:t>
                      </a:r>
                    </a:p>
                  </a:txBody>
                  <a:tcPr/>
                </a:tc>
                <a:tc>
                  <a:txBody>
                    <a:bodyPr/>
                    <a:lstStyle/>
                    <a:p>
                      <a:r>
                        <a:rPr lang="en-US" sz="14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Paused new policies</a:t>
                      </a:r>
                      <a:endParaRPr lang="en-US" sz="1400" dirty="0">
                        <a:solidFill>
                          <a:schemeClr val="tx2"/>
                        </a:solidFill>
                        <a:latin typeface="Segoe UI Semibold" panose="020B0702040204020203" pitchFamily="34" charset="0"/>
                        <a:cs typeface="Segoe UI Semibold" panose="020B0702040204020203" pitchFamily="34" charset="0"/>
                      </a:endParaRPr>
                    </a:p>
                  </a:txBody>
                  <a:tcPr/>
                </a:tc>
                <a:extLst>
                  <a:ext uri="{0D108BD9-81ED-4DB2-BD59-A6C34878D82A}">
                    <a16:rowId xmlns:a16="http://schemas.microsoft.com/office/drawing/2014/main" val="2978404077"/>
                  </a:ext>
                </a:extLst>
              </a:tr>
              <a:tr h="298423">
                <a:tc>
                  <a:txBody>
                    <a:bodyPr/>
                    <a:lstStyle/>
                    <a:p>
                      <a:r>
                        <a:rPr lang="en-US" sz="1400" dirty="0">
                          <a:latin typeface="Segoe UI Semibold" panose="020B0702040204020203" pitchFamily="34" charset="0"/>
                          <a:cs typeface="Segoe UI Semibold" panose="020B0702040204020203" pitchFamily="34" charset="0"/>
                        </a:rPr>
                        <a:t>7. USAA</a:t>
                      </a:r>
                    </a:p>
                    <a:p>
                      <a:r>
                        <a:rPr lang="en-US" sz="1000" dirty="0">
                          <a:latin typeface="Segoe UI Semibold" panose="020B0702040204020203" pitchFamily="34" charset="0"/>
                          <a:cs typeface="Segoe UI Semibold" panose="020B0702040204020203" pitchFamily="34" charset="0"/>
                        </a:rPr>
                        <a:t>(4 companies)</a:t>
                      </a:r>
                    </a:p>
                  </a:txBody>
                  <a:tcPr/>
                </a:tc>
                <a:tc>
                  <a:txBody>
                    <a:bodyPr/>
                    <a:lstStyle/>
                    <a:p>
                      <a:r>
                        <a:rPr lang="en-US" sz="1400" dirty="0">
                          <a:latin typeface="Segoe UI Semibold" panose="020B0702040204020203" pitchFamily="34" charset="0"/>
                          <a:cs typeface="Segoe UI Semibold" panose="020B0702040204020203" pitchFamily="34" charset="0"/>
                        </a:rPr>
                        <a:t>5.7%</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latin typeface="Segoe UI Semibold" panose="020B0702040204020203" pitchFamily="34" charset="0"/>
                          <a:cs typeface="Segoe UI Semibold" panose="020B0702040204020203" pitchFamily="34" charset="0"/>
                        </a:rPr>
                        <a:t>30.6%, 16.5%, </a:t>
                      </a:r>
                      <a:br>
                        <a:rPr lang="en-US" sz="1400" dirty="0">
                          <a:latin typeface="Segoe UI Semibold" panose="020B0702040204020203" pitchFamily="34" charset="0"/>
                          <a:cs typeface="Segoe UI Semibold" panose="020B0702040204020203" pitchFamily="34" charset="0"/>
                        </a:rPr>
                      </a:br>
                      <a:r>
                        <a:rPr lang="en-US" sz="1400" dirty="0">
                          <a:latin typeface="Segoe UI Semibold" panose="020B0702040204020203" pitchFamily="34" charset="0"/>
                          <a:cs typeface="Segoe UI Semibold" panose="020B0702040204020203" pitchFamily="34" charset="0"/>
                        </a:rPr>
                        <a:t>6.9%, 3%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Restricted underwriting to low-risk only</a:t>
                      </a:r>
                    </a:p>
                  </a:txBody>
                  <a:tcPr/>
                </a:tc>
                <a:extLst>
                  <a:ext uri="{0D108BD9-81ED-4DB2-BD59-A6C34878D82A}">
                    <a16:rowId xmlns:a16="http://schemas.microsoft.com/office/drawing/2014/main" val="2060523564"/>
                  </a:ext>
                </a:extLst>
              </a:tr>
              <a:tr h="298423">
                <a:tc>
                  <a:txBody>
                    <a:bodyPr/>
                    <a:lstStyle/>
                    <a:p>
                      <a:r>
                        <a:rPr lang="en-US" sz="1400" dirty="0">
                          <a:latin typeface="Segoe UI Semibold" panose="020B0702040204020203" pitchFamily="34" charset="0"/>
                          <a:cs typeface="Segoe UI Semibold" panose="020B0702040204020203" pitchFamily="34" charset="0"/>
                        </a:rPr>
                        <a:t>8. Auto Club </a:t>
                      </a:r>
                    </a:p>
                  </a:txBody>
                  <a:tcPr/>
                </a:tc>
                <a:tc>
                  <a:txBody>
                    <a:bodyPr/>
                    <a:lstStyle/>
                    <a:p>
                      <a:r>
                        <a:rPr lang="en-US" sz="1400" dirty="0">
                          <a:latin typeface="Segoe UI Semibold" panose="020B0702040204020203" pitchFamily="34" charset="0"/>
                          <a:cs typeface="Segoe UI Semibold" panose="020B0702040204020203" pitchFamily="34" charset="0"/>
                        </a:rPr>
                        <a:t>5.1%</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latin typeface="Segoe UI Semibold" panose="020B0702040204020203" pitchFamily="34" charset="0"/>
                          <a:cs typeface="Segoe UI Semibold" panose="020B0702040204020203" pitchFamily="34" charset="0"/>
                        </a:rPr>
                        <a:t>20%</a:t>
                      </a:r>
                    </a:p>
                  </a:txBody>
                  <a:tcPr/>
                </a:tc>
                <a:tc>
                  <a:txBody>
                    <a:bodyPr/>
                    <a:lstStyle/>
                    <a:p>
                      <a:endParaRPr lang="en-US" sz="1400" dirty="0">
                        <a:latin typeface="Segoe UI Semibold" panose="020B0702040204020203" pitchFamily="34" charset="0"/>
                        <a:cs typeface="Segoe UI Semibold" panose="020B0702040204020203" pitchFamily="34" charset="0"/>
                      </a:endParaRPr>
                    </a:p>
                  </a:txBody>
                  <a:tcPr/>
                </a:tc>
                <a:extLst>
                  <a:ext uri="{0D108BD9-81ED-4DB2-BD59-A6C34878D82A}">
                    <a16:rowId xmlns:a16="http://schemas.microsoft.com/office/drawing/2014/main" val="3487386220"/>
                  </a:ext>
                </a:extLst>
              </a:tr>
              <a:tr h="298423">
                <a:tc>
                  <a:txBody>
                    <a:bodyPr/>
                    <a:lstStyle/>
                    <a:p>
                      <a:r>
                        <a:rPr lang="en-US" sz="1400" dirty="0">
                          <a:latin typeface="Segoe UI Semibold" panose="020B0702040204020203" pitchFamily="34" charset="0"/>
                          <a:cs typeface="Segoe UI Semibold" panose="020B0702040204020203" pitchFamily="34" charset="0"/>
                        </a:rPr>
                        <a:t>9. Travelers</a:t>
                      </a:r>
                    </a:p>
                  </a:txBody>
                  <a:tcPr/>
                </a:tc>
                <a:tc>
                  <a:txBody>
                    <a:bodyPr/>
                    <a:lstStyle/>
                    <a:p>
                      <a:r>
                        <a:rPr lang="en-US" sz="1400" dirty="0">
                          <a:latin typeface="Segoe UI Semibold" panose="020B0702040204020203" pitchFamily="34" charset="0"/>
                          <a:cs typeface="Segoe UI Semibold" panose="020B0702040204020203" pitchFamily="34" charset="0"/>
                        </a:rPr>
                        <a:t>4.2%</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latin typeface="Segoe UI Semibold" panose="020B0702040204020203" pitchFamily="34" charset="0"/>
                          <a:cs typeface="Segoe UI Semibold" panose="020B0702040204020203" pitchFamily="34" charset="0"/>
                        </a:rPr>
                        <a:t>21.7%</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Limited new policies </a:t>
                      </a:r>
                    </a:p>
                  </a:txBody>
                  <a:tcPr/>
                </a:tc>
                <a:extLst>
                  <a:ext uri="{0D108BD9-81ED-4DB2-BD59-A6C34878D82A}">
                    <a16:rowId xmlns:a16="http://schemas.microsoft.com/office/drawing/2014/main" val="1402677790"/>
                  </a:ext>
                </a:extLst>
              </a:tr>
              <a:tr h="298423">
                <a:tc>
                  <a:txBody>
                    <a:bodyPr/>
                    <a:lstStyle/>
                    <a:p>
                      <a:r>
                        <a:rPr lang="en-US" sz="1400" dirty="0">
                          <a:latin typeface="Segoe UI Semibold" panose="020B0702040204020203" pitchFamily="34" charset="0"/>
                          <a:cs typeface="Segoe UI Semibold" panose="020B0702040204020203" pitchFamily="34" charset="0"/>
                        </a:rPr>
                        <a:t>10. American Family</a:t>
                      </a:r>
                    </a:p>
                    <a:p>
                      <a:r>
                        <a:rPr lang="en-US" sz="1000" dirty="0">
                          <a:latin typeface="Segoe UI Semibold" panose="020B0702040204020203" pitchFamily="34" charset="0"/>
                          <a:cs typeface="Segoe UI Semibold" panose="020B0702040204020203" pitchFamily="34" charset="0"/>
                        </a:rPr>
                        <a:t>(3 companies)</a:t>
                      </a:r>
                    </a:p>
                  </a:txBody>
                  <a:tcPr/>
                </a:tc>
                <a:tc>
                  <a:txBody>
                    <a:bodyPr/>
                    <a:lstStyle/>
                    <a:p>
                      <a:r>
                        <a:rPr lang="en-US" sz="1400" dirty="0">
                          <a:latin typeface="Segoe UI Semibold" panose="020B0702040204020203" pitchFamily="34" charset="0"/>
                          <a:cs typeface="Segoe UI Semibold" panose="020B0702040204020203" pitchFamily="34" charset="0"/>
                        </a:rPr>
                        <a:t>2.8%</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latin typeface="Segoe UI Semibold" panose="020B0702040204020203" pitchFamily="34" charset="0"/>
                          <a:cs typeface="Segoe UI Semibold" panose="020B0702040204020203" pitchFamily="34" charset="0"/>
                        </a:rPr>
                        <a:t>22.7%, 6.9%, 6.9%</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400" dirty="0">
                        <a:solidFill>
                          <a:srgbClr val="FFC0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txBody>
                  <a:tcPr/>
                </a:tc>
                <a:extLst>
                  <a:ext uri="{0D108BD9-81ED-4DB2-BD59-A6C34878D82A}">
                    <a16:rowId xmlns:a16="http://schemas.microsoft.com/office/drawing/2014/main" val="3133058772"/>
                  </a:ext>
                </a:extLst>
              </a:tr>
              <a:tr h="298423">
                <a:tc>
                  <a:txBody>
                    <a:bodyPr/>
                    <a:lstStyle/>
                    <a:p>
                      <a:r>
                        <a:rPr lang="en-US" sz="1400" dirty="0">
                          <a:latin typeface="Segoe UI Semibold" panose="020B0702040204020203" pitchFamily="34" charset="0"/>
                          <a:cs typeface="Segoe UI Semibold" panose="020B0702040204020203" pitchFamily="34" charset="0"/>
                        </a:rPr>
                        <a:t>11. Nationwide</a:t>
                      </a:r>
                    </a:p>
                    <a:p>
                      <a:r>
                        <a:rPr lang="en-US" sz="1000" dirty="0">
                          <a:latin typeface="Segoe UI Semibold" panose="020B0702040204020203" pitchFamily="34" charset="0"/>
                          <a:cs typeface="Segoe UI Semibold" panose="020B0702040204020203" pitchFamily="34" charset="0"/>
                        </a:rPr>
                        <a:t>(2 companies)</a:t>
                      </a:r>
                    </a:p>
                  </a:txBody>
                  <a:tcPr/>
                </a:tc>
                <a:tc>
                  <a:txBody>
                    <a:bodyPr/>
                    <a:lstStyle/>
                    <a:p>
                      <a:r>
                        <a:rPr lang="en-US" sz="1400" dirty="0">
                          <a:latin typeface="Segoe UI Semibold" panose="020B0702040204020203" pitchFamily="34" charset="0"/>
                          <a:cs typeface="Segoe UI Semibold" panose="020B0702040204020203" pitchFamily="34" charset="0"/>
                        </a:rPr>
                        <a:t>2.5%</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latin typeface="Segoe UI Semibold" panose="020B0702040204020203" pitchFamily="34" charset="0"/>
                          <a:cs typeface="Segoe UI Semibold" panose="020B0702040204020203" pitchFamily="34" charset="0"/>
                        </a:rPr>
                        <a:t>19.9%, 24.5%</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Limited new policies</a:t>
                      </a:r>
                    </a:p>
                  </a:txBody>
                  <a:tcPr/>
                </a:tc>
                <a:extLst>
                  <a:ext uri="{0D108BD9-81ED-4DB2-BD59-A6C34878D82A}">
                    <a16:rowId xmlns:a16="http://schemas.microsoft.com/office/drawing/2014/main" val="110452559"/>
                  </a:ext>
                </a:extLst>
              </a:tr>
              <a:tr h="298423">
                <a:tc>
                  <a:txBody>
                    <a:bodyPr/>
                    <a:lstStyle/>
                    <a:p>
                      <a:r>
                        <a:rPr lang="en-US" sz="1400" dirty="0">
                          <a:latin typeface="Segoe UI Semibold" panose="020B0702040204020203" pitchFamily="34" charset="0"/>
                          <a:cs typeface="Segoe UI Semibold" panose="020B0702040204020203" pitchFamily="34" charset="0"/>
                        </a:rPr>
                        <a:t>12. Chubb</a:t>
                      </a:r>
                    </a:p>
                    <a:p>
                      <a:pPr marL="0" marR="0" lvl="0" indent="0" defTabSz="914400" eaLnBrk="1" fontAlgn="auto" latinLnBrk="0" hangingPunct="1">
                        <a:lnSpc>
                          <a:spcPct val="100000"/>
                        </a:lnSpc>
                        <a:spcBef>
                          <a:spcPts val="0"/>
                        </a:spcBef>
                        <a:spcAft>
                          <a:spcPts val="0"/>
                        </a:spcAft>
                        <a:buClrTx/>
                        <a:buSzTx/>
                        <a:buFontTx/>
                        <a:buNone/>
                        <a:tabLst/>
                        <a:defRPr/>
                      </a:pPr>
                      <a:r>
                        <a:rPr lang="en-US" sz="1050" dirty="0">
                          <a:latin typeface="Segoe UI Semibold" panose="020B0702040204020203" pitchFamily="34" charset="0"/>
                          <a:cs typeface="Segoe UI Semibold" panose="020B0702040204020203" pitchFamily="34" charset="0"/>
                        </a:rPr>
                        <a:t>(8 companies)</a:t>
                      </a:r>
                    </a:p>
                    <a:p>
                      <a:endParaRPr lang="en-US" sz="1400" dirty="0">
                        <a:latin typeface="Segoe UI Semibold" panose="020B0702040204020203" pitchFamily="34" charset="0"/>
                        <a:cs typeface="Segoe UI Semibold" panose="020B0702040204020203" pitchFamily="34" charset="0"/>
                      </a:endParaRPr>
                    </a:p>
                  </a:txBody>
                  <a:tcPr/>
                </a:tc>
                <a:tc>
                  <a:txBody>
                    <a:bodyPr/>
                    <a:lstStyle/>
                    <a:p>
                      <a:r>
                        <a:rPr lang="en-US" sz="1400" dirty="0">
                          <a:latin typeface="Segoe UI Semibold" panose="020B0702040204020203" pitchFamily="34" charset="0"/>
                          <a:cs typeface="Segoe UI Semibold" panose="020B0702040204020203" pitchFamily="34" charset="0"/>
                        </a:rPr>
                        <a:t>2.2%</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400" dirty="0">
                        <a:latin typeface="Segoe UI Semibold" panose="020B0702040204020203" pitchFamily="34" charset="0"/>
                        <a:cs typeface="Segoe UI Semibold" panose="020B0702040204020203" pitchFamily="34" charset="0"/>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Ceased writing high-value homes with higher wildfire risk, and non-renewed some high-value homes</a:t>
                      </a:r>
                    </a:p>
                  </a:txBody>
                  <a:tcPr/>
                </a:tc>
                <a:extLst>
                  <a:ext uri="{0D108BD9-81ED-4DB2-BD59-A6C34878D82A}">
                    <a16:rowId xmlns:a16="http://schemas.microsoft.com/office/drawing/2014/main" val="4005940636"/>
                  </a:ext>
                </a:extLst>
              </a:tr>
            </a:tbl>
          </a:graphicData>
        </a:graphic>
      </p:graphicFrame>
    </p:spTree>
    <p:extLst>
      <p:ext uri="{BB962C8B-B14F-4D97-AF65-F5344CB8AC3E}">
        <p14:creationId xmlns:p14="http://schemas.microsoft.com/office/powerpoint/2010/main" val="377666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2186CF-A974-40BA-A655-7B8B16122BB3}"/>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0" y="-35859"/>
            <a:ext cx="9144000" cy="6900863"/>
          </a:xfrm>
          <a:prstGeom prst="rect">
            <a:avLst/>
          </a:prstGeom>
        </p:spPr>
      </p:pic>
      <p:sp>
        <p:nvSpPr>
          <p:cNvPr id="15" name="Content Placeholder 17">
            <a:extLst>
              <a:ext uri="{FF2B5EF4-FFF2-40B4-BE49-F238E27FC236}">
                <a16:creationId xmlns:a16="http://schemas.microsoft.com/office/drawing/2014/main" id="{AFA3B108-E281-493C-A48B-12C2DA815ED6}"/>
              </a:ext>
            </a:extLst>
          </p:cNvPr>
          <p:cNvSpPr txBox="1">
            <a:spLocks/>
          </p:cNvSpPr>
          <p:nvPr/>
        </p:nvSpPr>
        <p:spPr>
          <a:xfrm>
            <a:off x="855634" y="1970342"/>
            <a:ext cx="7513415" cy="2914420"/>
          </a:xfrm>
          <a:prstGeom prst="rect">
            <a:avLst/>
          </a:prstGeom>
        </p:spPr>
        <p:txBody>
          <a:bodyPr vert="horz" lIns="68580" tIns="34290" rIns="68580" bIns="3429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Aft>
                <a:spcPts val="450"/>
              </a:spcAft>
              <a:buNone/>
              <a:defRPr/>
            </a:pPr>
            <a:endParaRPr lang="en-US" sz="2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16" name="object 7">
            <a:extLst>
              <a:ext uri="{FF2B5EF4-FFF2-40B4-BE49-F238E27FC236}">
                <a16:creationId xmlns:a16="http://schemas.microsoft.com/office/drawing/2014/main" id="{7CB0797A-926E-4F44-86C6-0CF7393603D2}"/>
              </a:ext>
            </a:extLst>
          </p:cNvPr>
          <p:cNvSpPr txBox="1"/>
          <p:nvPr/>
        </p:nvSpPr>
        <p:spPr>
          <a:xfrm>
            <a:off x="330994" y="609600"/>
            <a:ext cx="8458200" cy="568744"/>
          </a:xfrm>
          <a:prstGeom prst="rect">
            <a:avLst/>
          </a:prstGeom>
        </p:spPr>
        <p:txBody>
          <a:bodyPr vert="horz" wrap="square" lIns="0" tIns="14604" rIns="0" bIns="0" rtlCol="0">
            <a:spAutoFit/>
          </a:bodyPr>
          <a:lstStyle/>
          <a:p>
            <a:pPr marL="12700" marR="5080">
              <a:lnSpc>
                <a:spcPct val="99600"/>
              </a:lnSpc>
              <a:spcBef>
                <a:spcPts val="114"/>
              </a:spcBef>
            </a:pPr>
            <a:r>
              <a:rPr lang="en-US" sz="3600" b="1" spc="-14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rPr>
              <a:t>California Context </a:t>
            </a:r>
            <a:endParaRPr sz="36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endParaRPr>
          </a:p>
        </p:txBody>
      </p:sp>
      <p:pic>
        <p:nvPicPr>
          <p:cNvPr id="6" name="Picture 5">
            <a:extLst>
              <a:ext uri="{FF2B5EF4-FFF2-40B4-BE49-F238E27FC236}">
                <a16:creationId xmlns:a16="http://schemas.microsoft.com/office/drawing/2014/main" id="{4D7FCBAD-B6D1-49A2-8FE9-9733302DE6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046" y="152400"/>
            <a:ext cx="1538622" cy="543647"/>
          </a:xfrm>
          <a:prstGeom prst="rect">
            <a:avLst/>
          </a:prstGeom>
        </p:spPr>
      </p:pic>
      <p:sp>
        <p:nvSpPr>
          <p:cNvPr id="2" name="Rectangle 1">
            <a:extLst>
              <a:ext uri="{FF2B5EF4-FFF2-40B4-BE49-F238E27FC236}">
                <a16:creationId xmlns:a16="http://schemas.microsoft.com/office/drawing/2014/main" id="{60B4E635-56FE-45EB-9E57-22D89666A223}"/>
              </a:ext>
            </a:extLst>
          </p:cNvPr>
          <p:cNvSpPr/>
          <p:nvPr/>
        </p:nvSpPr>
        <p:spPr>
          <a:xfrm>
            <a:off x="330994" y="1269839"/>
            <a:ext cx="8236221" cy="5328703"/>
          </a:xfrm>
          <a:prstGeom prst="rect">
            <a:avLst/>
          </a:prstGeom>
        </p:spPr>
        <p:txBody>
          <a:bodyPr wrap="square">
            <a:spAutoFit/>
          </a:bodyPr>
          <a:lstStyle/>
          <a:p>
            <a:pPr>
              <a:lnSpc>
                <a:spcPts val="2900"/>
              </a:lnSpc>
              <a:spcAft>
                <a:spcPts val="450"/>
              </a:spcAft>
              <a:defRPr/>
            </a:pP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Over past 10 years, homeowners insurance companies have done far worse in California than nationally.</a:t>
            </a:r>
          </a:p>
          <a:p>
            <a:pPr marL="1828800" indent="-450850"/>
            <a:r>
              <a:rPr lang="en-US" sz="1800" dirty="0">
                <a:solidFill>
                  <a:schemeClr val="bg1"/>
                </a:solidFill>
                <a:latin typeface="Segoe UI Semibold" panose="020B0702040204020203" pitchFamily="34" charset="0"/>
                <a:cs typeface="Segoe UI Semibold" panose="020B0702040204020203" pitchFamily="34" charset="0"/>
              </a:rPr>
              <a:t>Direct incurred loss ratio (2012-2021)</a:t>
            </a:r>
            <a:br>
              <a:rPr lang="en-US" sz="1800" dirty="0">
                <a:solidFill>
                  <a:schemeClr val="bg1"/>
                </a:solidFill>
                <a:latin typeface="Segoe UI Semibold" panose="020B0702040204020203" pitchFamily="34" charset="0"/>
                <a:cs typeface="Segoe UI Semibold" panose="020B0702040204020203" pitchFamily="34" charset="0"/>
              </a:rPr>
            </a:br>
            <a:r>
              <a:rPr lang="en-US" dirty="0">
                <a:solidFill>
                  <a:schemeClr val="bg1"/>
                </a:solidFill>
                <a:latin typeface="Segoe UI Semibold" panose="020B0702040204020203" pitchFamily="34" charset="0"/>
                <a:cs typeface="Segoe UI Semibold" panose="020B0702040204020203" pitchFamily="34" charset="0"/>
              </a:rPr>
              <a:t>Countrywide: 59.7%</a:t>
            </a:r>
            <a:br>
              <a:rPr lang="en-US" dirty="0">
                <a:solidFill>
                  <a:schemeClr val="bg1"/>
                </a:solidFill>
                <a:latin typeface="Segoe UI Semibold" panose="020B0702040204020203" pitchFamily="34" charset="0"/>
                <a:cs typeface="Segoe UI Semibold" panose="020B0702040204020203" pitchFamily="34" charset="0"/>
              </a:rPr>
            </a:br>
            <a:r>
              <a:rPr lang="en-US" dirty="0">
                <a:solidFill>
                  <a:schemeClr val="bg1"/>
                </a:solidFill>
                <a:latin typeface="Segoe UI Semibold" panose="020B0702040204020203" pitchFamily="34" charset="0"/>
                <a:cs typeface="Segoe UI Semibold" panose="020B0702040204020203" pitchFamily="34" charset="0"/>
              </a:rPr>
              <a:t>California: </a:t>
            </a:r>
            <a:r>
              <a:rPr lang="en-US" dirty="0">
                <a:solidFill>
                  <a:srgbClr val="002060"/>
                </a:solidFill>
                <a:latin typeface="Segoe UI Semibold" panose="020B0702040204020203" pitchFamily="34" charset="0"/>
                <a:cs typeface="Segoe UI Semibold" panose="020B0702040204020203" pitchFamily="34" charset="0"/>
              </a:rPr>
              <a:t>73.9%</a:t>
            </a:r>
          </a:p>
          <a:p>
            <a:pPr marL="1828800" indent="-450850"/>
            <a:r>
              <a:rPr lang="en-US" sz="1800" dirty="0">
                <a:solidFill>
                  <a:schemeClr val="bg1"/>
                </a:solidFill>
                <a:latin typeface="Segoe UI Semibold" panose="020B0702040204020203" pitchFamily="34" charset="0"/>
                <a:cs typeface="Segoe UI Semibold" panose="020B0702040204020203" pitchFamily="34" charset="0"/>
              </a:rPr>
              <a:t> </a:t>
            </a:r>
          </a:p>
          <a:p>
            <a:pPr marL="1828800" indent="-450850"/>
            <a:r>
              <a:rPr lang="en-US" sz="1800" dirty="0">
                <a:solidFill>
                  <a:schemeClr val="bg1"/>
                </a:solidFill>
                <a:latin typeface="Segoe UI Semibold" panose="020B0702040204020203" pitchFamily="34" charset="0"/>
                <a:cs typeface="Segoe UI Semibold" panose="020B0702040204020203" pitchFamily="34" charset="0"/>
              </a:rPr>
              <a:t>Direct underwriting profit </a:t>
            </a:r>
            <a:br>
              <a:rPr lang="en-US" sz="1800" dirty="0">
                <a:solidFill>
                  <a:schemeClr val="bg1"/>
                </a:solidFill>
                <a:latin typeface="Segoe UI Semibold" panose="020B0702040204020203" pitchFamily="34" charset="0"/>
                <a:cs typeface="Segoe UI Semibold" panose="020B0702040204020203" pitchFamily="34" charset="0"/>
              </a:rPr>
            </a:br>
            <a:r>
              <a:rPr lang="en-US" sz="1800" dirty="0">
                <a:solidFill>
                  <a:schemeClr val="bg1"/>
                </a:solidFill>
                <a:latin typeface="Segoe UI Semibold" panose="020B0702040204020203" pitchFamily="34" charset="0"/>
                <a:cs typeface="Segoe UI Semibold" panose="020B0702040204020203" pitchFamily="34" charset="0"/>
              </a:rPr>
              <a:t>Countrywide: 3.6%</a:t>
            </a:r>
            <a:br>
              <a:rPr lang="en-US" sz="1800" dirty="0">
                <a:solidFill>
                  <a:schemeClr val="bg1"/>
                </a:solidFill>
                <a:latin typeface="Segoe UI Semibold" panose="020B0702040204020203" pitchFamily="34" charset="0"/>
                <a:cs typeface="Segoe UI Semibold" panose="020B0702040204020203" pitchFamily="34" charset="0"/>
              </a:rPr>
            </a:br>
            <a:r>
              <a:rPr lang="en-US" sz="1800" dirty="0">
                <a:solidFill>
                  <a:schemeClr val="bg1"/>
                </a:solidFill>
                <a:latin typeface="Segoe UI Semibold" panose="020B0702040204020203" pitchFamily="34" charset="0"/>
                <a:cs typeface="Segoe UI Semibold" panose="020B0702040204020203" pitchFamily="34" charset="0"/>
              </a:rPr>
              <a:t>California: </a:t>
            </a:r>
            <a:r>
              <a:rPr lang="en-US" sz="1800" dirty="0">
                <a:solidFill>
                  <a:srgbClr val="002060"/>
                </a:solidFill>
                <a:latin typeface="Segoe UI Semibold" panose="020B0702040204020203" pitchFamily="34" charset="0"/>
                <a:cs typeface="Segoe UI Semibold" panose="020B0702040204020203" pitchFamily="34" charset="0"/>
              </a:rPr>
              <a:t>-13.1%</a:t>
            </a:r>
          </a:p>
          <a:p>
            <a:pPr marL="1828800" indent="-450850"/>
            <a:r>
              <a:rPr lang="en-US" sz="1800" dirty="0">
                <a:solidFill>
                  <a:schemeClr val="bg1"/>
                </a:solidFill>
                <a:latin typeface="Segoe UI Semibold" panose="020B0702040204020203" pitchFamily="34" charset="0"/>
                <a:cs typeface="Segoe UI Semibold" panose="020B0702040204020203" pitchFamily="34" charset="0"/>
              </a:rPr>
              <a:t> </a:t>
            </a:r>
          </a:p>
          <a:p>
            <a:pPr marL="1828800" indent="-450850"/>
            <a:r>
              <a:rPr lang="en-US" sz="1800" dirty="0">
                <a:solidFill>
                  <a:schemeClr val="bg1"/>
                </a:solidFill>
                <a:latin typeface="Segoe UI Semibold" panose="020B0702040204020203" pitchFamily="34" charset="0"/>
                <a:cs typeface="Segoe UI Semibold" panose="020B0702040204020203" pitchFamily="34" charset="0"/>
              </a:rPr>
              <a:t>Direct profit on insurance transactions:</a:t>
            </a:r>
            <a:br>
              <a:rPr lang="en-US" sz="1800" dirty="0">
                <a:solidFill>
                  <a:schemeClr val="bg1"/>
                </a:solidFill>
                <a:latin typeface="Segoe UI Semibold" panose="020B0702040204020203" pitchFamily="34" charset="0"/>
                <a:cs typeface="Segoe UI Semibold" panose="020B0702040204020203" pitchFamily="34" charset="0"/>
              </a:rPr>
            </a:br>
            <a:r>
              <a:rPr lang="en-US" dirty="0">
                <a:solidFill>
                  <a:schemeClr val="bg1"/>
                </a:solidFill>
                <a:latin typeface="Segoe UI Semibold" panose="020B0702040204020203" pitchFamily="34" charset="0"/>
                <a:cs typeface="Segoe UI Semibold" panose="020B0702040204020203" pitchFamily="34" charset="0"/>
              </a:rPr>
              <a:t>Countrywide: 4.2%</a:t>
            </a:r>
            <a:br>
              <a:rPr lang="en-US" dirty="0">
                <a:solidFill>
                  <a:schemeClr val="bg1"/>
                </a:solidFill>
                <a:latin typeface="Segoe UI Semibold" panose="020B0702040204020203" pitchFamily="34" charset="0"/>
                <a:cs typeface="Segoe UI Semibold" panose="020B0702040204020203" pitchFamily="34" charset="0"/>
              </a:rPr>
            </a:br>
            <a:r>
              <a:rPr lang="en-US" sz="1800" dirty="0">
                <a:solidFill>
                  <a:schemeClr val="bg1"/>
                </a:solidFill>
                <a:latin typeface="Segoe UI Semibold" panose="020B0702040204020203" pitchFamily="34" charset="0"/>
                <a:cs typeface="Segoe UI Semibold" panose="020B0702040204020203" pitchFamily="34" charset="0"/>
              </a:rPr>
              <a:t>California: </a:t>
            </a:r>
            <a:r>
              <a:rPr lang="en-US" sz="1800" dirty="0">
                <a:solidFill>
                  <a:srgbClr val="002060"/>
                </a:solidFill>
                <a:latin typeface="Segoe UI Semibold" panose="020B0702040204020203" pitchFamily="34" charset="0"/>
                <a:cs typeface="Segoe UI Semibold" panose="020B0702040204020203" pitchFamily="34" charset="0"/>
              </a:rPr>
              <a:t>-6.1%</a:t>
            </a:r>
          </a:p>
          <a:p>
            <a:pPr marL="1828800" indent="-450850"/>
            <a:r>
              <a:rPr lang="en-US" sz="1800" dirty="0">
                <a:solidFill>
                  <a:schemeClr val="bg1"/>
                </a:solidFill>
                <a:latin typeface="Segoe UI Semibold" panose="020B0702040204020203" pitchFamily="34" charset="0"/>
                <a:cs typeface="Segoe UI Semibold" panose="020B0702040204020203" pitchFamily="34" charset="0"/>
              </a:rPr>
              <a:t> </a:t>
            </a:r>
          </a:p>
          <a:p>
            <a:pPr marL="1828800" indent="-450850"/>
            <a:r>
              <a:rPr lang="en-US" sz="1800" dirty="0">
                <a:solidFill>
                  <a:schemeClr val="bg1"/>
                </a:solidFill>
                <a:latin typeface="Segoe UI Semibold" panose="020B0702040204020203" pitchFamily="34" charset="0"/>
                <a:cs typeface="Segoe UI Semibold" panose="020B0702040204020203" pitchFamily="34" charset="0"/>
              </a:rPr>
              <a:t>Direct return on net worth:</a:t>
            </a:r>
            <a:br>
              <a:rPr lang="en-US" sz="1800" dirty="0">
                <a:solidFill>
                  <a:schemeClr val="bg1"/>
                </a:solidFill>
                <a:latin typeface="Segoe UI Semibold" panose="020B0702040204020203" pitchFamily="34" charset="0"/>
                <a:cs typeface="Segoe UI Semibold" panose="020B0702040204020203" pitchFamily="34" charset="0"/>
              </a:rPr>
            </a:br>
            <a:r>
              <a:rPr lang="en-US" dirty="0">
                <a:solidFill>
                  <a:schemeClr val="bg1"/>
                </a:solidFill>
                <a:latin typeface="Segoe UI Semibold" panose="020B0702040204020203" pitchFamily="34" charset="0"/>
                <a:cs typeface="Segoe UI Semibold" panose="020B0702040204020203" pitchFamily="34" charset="0"/>
              </a:rPr>
              <a:t>Countrywide: 7%</a:t>
            </a:r>
            <a:r>
              <a:rPr lang="en-US" sz="1800" dirty="0">
                <a:solidFill>
                  <a:schemeClr val="bg1"/>
                </a:solidFill>
                <a:latin typeface="Segoe UI Semibold" panose="020B0702040204020203" pitchFamily="34" charset="0"/>
                <a:cs typeface="Segoe UI Semibold" panose="020B0702040204020203" pitchFamily="34" charset="0"/>
              </a:rPr>
              <a:t> </a:t>
            </a:r>
            <a:br>
              <a:rPr lang="en-US" sz="1800" dirty="0">
                <a:solidFill>
                  <a:schemeClr val="bg1"/>
                </a:solidFill>
                <a:latin typeface="Segoe UI Semibold" panose="020B0702040204020203" pitchFamily="34" charset="0"/>
                <a:cs typeface="Segoe UI Semibold" panose="020B0702040204020203" pitchFamily="34" charset="0"/>
              </a:rPr>
            </a:br>
            <a:r>
              <a:rPr lang="en-US" sz="1800" dirty="0">
                <a:solidFill>
                  <a:schemeClr val="bg1"/>
                </a:solidFill>
                <a:latin typeface="Segoe UI Semibold" panose="020B0702040204020203" pitchFamily="34" charset="0"/>
                <a:cs typeface="Segoe UI Semibold" panose="020B0702040204020203" pitchFamily="34" charset="0"/>
              </a:rPr>
              <a:t>California: </a:t>
            </a:r>
            <a:r>
              <a:rPr lang="en-US" sz="1800" dirty="0">
                <a:solidFill>
                  <a:srgbClr val="002060"/>
                </a:solidFill>
                <a:latin typeface="Segoe UI Semibold" panose="020B0702040204020203" pitchFamily="34" charset="0"/>
                <a:cs typeface="Segoe UI Semibold" panose="020B0702040204020203" pitchFamily="34" charset="0"/>
              </a:rPr>
              <a:t>0.8%</a:t>
            </a:r>
          </a:p>
          <a:p>
            <a:pPr>
              <a:lnSpc>
                <a:spcPts val="2300"/>
              </a:lnSpc>
              <a:spcAft>
                <a:spcPts val="450"/>
              </a:spcAft>
              <a:defRPr/>
            </a:pPr>
            <a:endParaRPr lang="en-US"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3" name="TextBox 2">
            <a:extLst>
              <a:ext uri="{FF2B5EF4-FFF2-40B4-BE49-F238E27FC236}">
                <a16:creationId xmlns:a16="http://schemas.microsoft.com/office/drawing/2014/main" id="{62D5B5D5-6335-47BB-94A8-F6065439F40C}"/>
              </a:ext>
            </a:extLst>
          </p:cNvPr>
          <p:cNvSpPr txBox="1"/>
          <p:nvPr/>
        </p:nvSpPr>
        <p:spPr>
          <a:xfrm>
            <a:off x="1524000" y="6324600"/>
            <a:ext cx="7265194" cy="369332"/>
          </a:xfrm>
          <a:prstGeom prst="rect">
            <a:avLst/>
          </a:prstGeom>
          <a:noFill/>
        </p:spPr>
        <p:txBody>
          <a:bodyPr wrap="square" rtlCol="0">
            <a:spAutoFit/>
          </a:bodyPr>
          <a:lstStyle/>
          <a:p>
            <a:r>
              <a:rPr lang="en-US" i="1" dirty="0">
                <a:solidFill>
                  <a:schemeClr val="bg1"/>
                </a:solidFill>
                <a:latin typeface="Segoe UI Semibold" panose="020B0702040204020203" pitchFamily="34" charset="0"/>
                <a:cs typeface="Segoe UI Semibold" panose="020B0702040204020203" pitchFamily="34" charset="0"/>
              </a:rPr>
              <a:t>Source: NAIC Profitability Report (released January 2023)</a:t>
            </a:r>
          </a:p>
        </p:txBody>
      </p:sp>
    </p:spTree>
    <p:extLst>
      <p:ext uri="{BB962C8B-B14F-4D97-AF65-F5344CB8AC3E}">
        <p14:creationId xmlns:p14="http://schemas.microsoft.com/office/powerpoint/2010/main" val="3753419441"/>
      </p:ext>
    </p:extLst>
  </p:cSld>
  <p:clrMapOvr>
    <a:masterClrMapping/>
  </p:clrMapOvr>
  <p:extLst mod="1">
    <p:ext uri="{6950BFC3-D8DA-4A85-94F7-54DA5524770B}">
      <p188:commentRel xmlns="" xmlns:p188="http://schemas.microsoft.com/office/powerpoint/2018/8/main" r:id="rId5"/>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2186CF-A974-40BA-A655-7B8B16122BB3}"/>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11906" y="-7042"/>
            <a:ext cx="9144000" cy="6900863"/>
          </a:xfrm>
          <a:prstGeom prst="rect">
            <a:avLst/>
          </a:prstGeom>
        </p:spPr>
      </p:pic>
      <p:sp>
        <p:nvSpPr>
          <p:cNvPr id="15" name="Content Placeholder 17">
            <a:extLst>
              <a:ext uri="{FF2B5EF4-FFF2-40B4-BE49-F238E27FC236}">
                <a16:creationId xmlns:a16="http://schemas.microsoft.com/office/drawing/2014/main" id="{AFA3B108-E281-493C-A48B-12C2DA815ED6}"/>
              </a:ext>
            </a:extLst>
          </p:cNvPr>
          <p:cNvSpPr txBox="1">
            <a:spLocks/>
          </p:cNvSpPr>
          <p:nvPr/>
        </p:nvSpPr>
        <p:spPr>
          <a:xfrm>
            <a:off x="1123379" y="1552323"/>
            <a:ext cx="7665815" cy="4137890"/>
          </a:xfrm>
          <a:prstGeom prst="rect">
            <a:avLst/>
          </a:prstGeom>
        </p:spPr>
        <p:txBody>
          <a:bodyPr vert="horz" lIns="68580" tIns="34290" rIns="68580" bIns="3429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ts val="2300"/>
              </a:lnSpc>
              <a:spcAft>
                <a:spcPts val="450"/>
              </a:spcAft>
              <a:buFont typeface="Wingdings" panose="05000000000000000000" pitchFamily="2" charset="2"/>
              <a:buChar char="§"/>
              <a:defRPr/>
            </a:pPr>
            <a:r>
              <a:rPr lang="en-US" sz="2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FAIR Plan has increased to 3% of CA market – becoming the insurer of first resort, not last resort, for many.</a:t>
            </a:r>
          </a:p>
          <a:p>
            <a:pPr>
              <a:lnSpc>
                <a:spcPts val="2300"/>
              </a:lnSpc>
              <a:spcAft>
                <a:spcPts val="450"/>
              </a:spcAft>
              <a:buFont typeface="Wingdings" panose="05000000000000000000" pitchFamily="2" charset="2"/>
              <a:buChar char="§"/>
              <a:defRPr/>
            </a:pPr>
            <a:r>
              <a:rPr lang="en-US" sz="2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AM Best downgraded outlooks for Top-12 companies like State Farm, AAA, Mercury due to risk concentration in California.</a:t>
            </a:r>
          </a:p>
          <a:p>
            <a:pPr>
              <a:lnSpc>
                <a:spcPct val="100000"/>
              </a:lnSpc>
              <a:spcAft>
                <a:spcPts val="450"/>
              </a:spcAft>
              <a:buFont typeface="Wingdings" panose="05000000000000000000" pitchFamily="2" charset="2"/>
              <a:buChar char="§"/>
            </a:pPr>
            <a:r>
              <a:rPr lang="en-US" sz="2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Insurance companies will not write in high-risk areas, unless they can cover 100% of consumer claims, their expenses, and earn a fair return. </a:t>
            </a:r>
          </a:p>
          <a:p>
            <a:pPr>
              <a:lnSpc>
                <a:spcPct val="100000"/>
              </a:lnSpc>
              <a:spcAft>
                <a:spcPts val="450"/>
              </a:spcAft>
              <a:buFont typeface="Wingdings" panose="05000000000000000000" pitchFamily="2" charset="2"/>
              <a:buChar char="§"/>
            </a:pPr>
            <a:r>
              <a:rPr lang="en-US" sz="2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Rate filings are more complex and can take longer than 6 months to review.</a:t>
            </a:r>
          </a:p>
          <a:p>
            <a:pPr>
              <a:lnSpc>
                <a:spcPct val="100000"/>
              </a:lnSpc>
              <a:spcAft>
                <a:spcPts val="450"/>
              </a:spcAft>
              <a:buFont typeface="Wingdings" panose="05000000000000000000" pitchFamily="2" charset="2"/>
              <a:buChar char="§"/>
            </a:pPr>
            <a:r>
              <a:rPr lang="en-US" sz="2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One entity can unreasonably prolong rate filings – no other state has this.</a:t>
            </a:r>
          </a:p>
          <a:p>
            <a:pPr marL="0" indent="0">
              <a:lnSpc>
                <a:spcPts val="2300"/>
              </a:lnSpc>
              <a:spcAft>
                <a:spcPts val="450"/>
              </a:spcAft>
              <a:buNone/>
              <a:defRPr/>
            </a:pPr>
            <a:endParaRPr lang="en-US" sz="2400" dirty="0">
              <a:solidFill>
                <a:schemeClr val="bg1"/>
              </a:solidFill>
              <a:latin typeface="Georgia" panose="02040502050405020303" pitchFamily="18" charset="0"/>
              <a:cs typeface="Arial" panose="020B0604020202020204" pitchFamily="34" charset="0"/>
            </a:endParaRPr>
          </a:p>
          <a:p>
            <a:pPr>
              <a:lnSpc>
                <a:spcPct val="100000"/>
              </a:lnSpc>
              <a:spcAft>
                <a:spcPts val="450"/>
              </a:spcAft>
              <a:buFont typeface="Wingdings" panose="05000000000000000000" pitchFamily="2" charset="2"/>
              <a:buChar char="§"/>
            </a:pPr>
            <a:endParaRPr lang="en-US" sz="2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16" name="object 7">
            <a:extLst>
              <a:ext uri="{FF2B5EF4-FFF2-40B4-BE49-F238E27FC236}">
                <a16:creationId xmlns:a16="http://schemas.microsoft.com/office/drawing/2014/main" id="{7CB0797A-926E-4F44-86C6-0CF7393603D2}"/>
              </a:ext>
            </a:extLst>
          </p:cNvPr>
          <p:cNvSpPr txBox="1"/>
          <p:nvPr/>
        </p:nvSpPr>
        <p:spPr>
          <a:xfrm>
            <a:off x="330994" y="457200"/>
            <a:ext cx="8458200" cy="568744"/>
          </a:xfrm>
          <a:prstGeom prst="rect">
            <a:avLst/>
          </a:prstGeom>
        </p:spPr>
        <p:txBody>
          <a:bodyPr vert="horz" wrap="square" lIns="0" tIns="14604" rIns="0" bIns="0" rtlCol="0">
            <a:spAutoFit/>
          </a:bodyPr>
          <a:lstStyle/>
          <a:p>
            <a:pPr marL="12700" marR="5080">
              <a:lnSpc>
                <a:spcPct val="99600"/>
              </a:lnSpc>
              <a:spcBef>
                <a:spcPts val="114"/>
              </a:spcBef>
            </a:pPr>
            <a:r>
              <a:rPr lang="en-US" sz="3600" b="1" spc="-14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rPr>
              <a:t>How did we get here?</a:t>
            </a:r>
            <a:endParaRPr sz="36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endParaRPr>
          </a:p>
        </p:txBody>
      </p:sp>
      <p:pic>
        <p:nvPicPr>
          <p:cNvPr id="6" name="Picture 5">
            <a:extLst>
              <a:ext uri="{FF2B5EF4-FFF2-40B4-BE49-F238E27FC236}">
                <a16:creationId xmlns:a16="http://schemas.microsoft.com/office/drawing/2014/main" id="{4D7FCBAD-B6D1-49A2-8FE9-9733302DE6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046" y="152400"/>
            <a:ext cx="1538622" cy="543647"/>
          </a:xfrm>
          <a:prstGeom prst="rect">
            <a:avLst/>
          </a:prstGeom>
        </p:spPr>
      </p:pic>
    </p:spTree>
    <p:extLst>
      <p:ext uri="{BB962C8B-B14F-4D97-AF65-F5344CB8AC3E}">
        <p14:creationId xmlns:p14="http://schemas.microsoft.com/office/powerpoint/2010/main" val="588442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624BD4-C851-40F6-A7DE-EB310AD6A2FF}"/>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0" y="-10328"/>
            <a:ext cx="9144000" cy="6900863"/>
          </a:xfrm>
          <a:prstGeom prst="rect">
            <a:avLst/>
          </a:prstGeom>
        </p:spPr>
      </p:pic>
      <p:sp>
        <p:nvSpPr>
          <p:cNvPr id="7" name="object 7"/>
          <p:cNvSpPr txBox="1"/>
          <p:nvPr/>
        </p:nvSpPr>
        <p:spPr>
          <a:xfrm>
            <a:off x="152400" y="378368"/>
            <a:ext cx="8839200" cy="5700919"/>
          </a:xfrm>
          <a:prstGeom prst="rect">
            <a:avLst/>
          </a:prstGeom>
        </p:spPr>
        <p:txBody>
          <a:bodyPr vert="horz" wrap="square" lIns="0" tIns="14604" rIns="0" bIns="0" rtlCol="0">
            <a:spAutoFit/>
          </a:bodyPr>
          <a:lstStyle/>
          <a:p>
            <a:pPr marL="12700" marR="5080" algn="ctr">
              <a:lnSpc>
                <a:spcPct val="99600"/>
              </a:lnSpc>
              <a:spcBef>
                <a:spcPts val="114"/>
              </a:spcBef>
            </a:pPr>
            <a:r>
              <a:rPr lang="en-US" sz="54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Safer From Wildfires</a:t>
            </a:r>
          </a:p>
          <a:p>
            <a:pPr marL="12700" marR="5080" algn="ctr">
              <a:spcBef>
                <a:spcPts val="114"/>
              </a:spcBef>
            </a:pPr>
            <a:endParaRPr lang="en-US" sz="54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endParaRPr>
          </a:p>
          <a:p>
            <a:pPr marL="12700" marR="5080" algn="ctr">
              <a:spcBef>
                <a:spcPts val="114"/>
              </a:spcBef>
            </a:pPr>
            <a:r>
              <a:rPr lang="en-US" sz="32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Protect your home or business</a:t>
            </a:r>
          </a:p>
          <a:p>
            <a:pPr marL="12700" marR="5080" algn="ctr">
              <a:spcBef>
                <a:spcPts val="114"/>
              </a:spcBef>
            </a:pPr>
            <a:r>
              <a:rPr lang="en-US" sz="32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t>
            </a:r>
          </a:p>
          <a:p>
            <a:pPr marL="12700" marR="5080" algn="ctr">
              <a:spcBef>
                <a:spcPts val="114"/>
              </a:spcBef>
            </a:pPr>
            <a:r>
              <a:rPr lang="en-US" sz="32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Protect the immediate surroundings</a:t>
            </a:r>
          </a:p>
          <a:p>
            <a:pPr marL="12700" marR="5080" algn="ctr">
              <a:spcBef>
                <a:spcPts val="114"/>
              </a:spcBef>
            </a:pPr>
            <a:r>
              <a:rPr lang="en-US" sz="32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t>
            </a:r>
          </a:p>
          <a:p>
            <a:pPr marL="12700" marR="5080" algn="ctr">
              <a:spcBef>
                <a:spcPts val="114"/>
              </a:spcBef>
            </a:pPr>
            <a:r>
              <a:rPr lang="en-US" sz="32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Protect the whole community</a:t>
            </a:r>
          </a:p>
          <a:p>
            <a:pPr marL="12700" marR="5080" algn="ctr">
              <a:lnSpc>
                <a:spcPct val="99600"/>
              </a:lnSpc>
              <a:spcBef>
                <a:spcPts val="114"/>
              </a:spcBef>
            </a:pPr>
            <a:endParaRPr lang="en-US" sz="20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endParaRPr>
          </a:p>
          <a:p>
            <a:pPr marL="12700" marR="5080" algn="ctr">
              <a:lnSpc>
                <a:spcPct val="99600"/>
              </a:lnSpc>
              <a:spcBef>
                <a:spcPts val="114"/>
              </a:spcBef>
            </a:pPr>
            <a:endParaRPr lang="en-US" sz="20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endParaRPr>
          </a:p>
          <a:p>
            <a:pPr marL="12700" marR="5080" algn="ctr">
              <a:lnSpc>
                <a:spcPct val="99600"/>
              </a:lnSpc>
              <a:spcBef>
                <a:spcPts val="114"/>
              </a:spcBef>
            </a:pPr>
            <a:endParaRPr sz="54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endParaRPr>
          </a:p>
        </p:txBody>
      </p:sp>
    </p:spTree>
    <p:extLst>
      <p:ext uri="{BB962C8B-B14F-4D97-AF65-F5344CB8AC3E}">
        <p14:creationId xmlns:p14="http://schemas.microsoft.com/office/powerpoint/2010/main" val="771143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3" cstate="print"/>
            <a:stretch>
              <a:fillRect/>
            </a:stretch>
          </p:blipFill>
          <p:spPr>
            <a:xfrm>
              <a:off x="0" y="0"/>
              <a:ext cx="9143998" cy="6857999"/>
            </a:xfrm>
            <a:prstGeom prst="rect">
              <a:avLst/>
            </a:prstGeom>
          </p:spPr>
        </p:pic>
        <p:sp>
          <p:nvSpPr>
            <p:cNvPr id="4" name="object 4"/>
            <p:cNvSpPr/>
            <p:nvPr/>
          </p:nvSpPr>
          <p:spPr>
            <a:xfrm>
              <a:off x="0" y="458723"/>
              <a:ext cx="9144000" cy="1760220"/>
            </a:xfrm>
            <a:custGeom>
              <a:avLst/>
              <a:gdLst/>
              <a:ahLst/>
              <a:cxnLst/>
              <a:rect l="l" t="t" r="r" b="b"/>
              <a:pathLst>
                <a:path w="9144000" h="1760220">
                  <a:moveTo>
                    <a:pt x="9144000" y="0"/>
                  </a:moveTo>
                  <a:lnTo>
                    <a:pt x="0" y="0"/>
                  </a:lnTo>
                  <a:lnTo>
                    <a:pt x="0" y="1760220"/>
                  </a:lnTo>
                  <a:lnTo>
                    <a:pt x="9144000" y="1760220"/>
                  </a:lnTo>
                  <a:lnTo>
                    <a:pt x="9144000" y="0"/>
                  </a:lnTo>
                  <a:close/>
                </a:path>
              </a:pathLst>
            </a:custGeom>
            <a:solidFill>
              <a:srgbClr val="1F4390">
                <a:alpha val="36862"/>
              </a:srgbClr>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70485">
              <a:lnSpc>
                <a:spcPts val="5610"/>
              </a:lnSpc>
              <a:spcBef>
                <a:spcPts val="100"/>
              </a:spcBef>
            </a:pPr>
            <a:r>
              <a:rPr sz="4800" spc="-145" dirty="0">
                <a:solidFill>
                  <a:schemeClr val="bg1"/>
                </a:solidFill>
              </a:rPr>
              <a:t>Protect</a:t>
            </a:r>
            <a:r>
              <a:rPr sz="4800" spc="-985" dirty="0">
                <a:solidFill>
                  <a:schemeClr val="bg1"/>
                </a:solidFill>
              </a:rPr>
              <a:t> </a:t>
            </a:r>
            <a:r>
              <a:rPr lang="en-US" sz="4800" spc="-985" dirty="0">
                <a:solidFill>
                  <a:schemeClr val="bg1"/>
                </a:solidFill>
              </a:rPr>
              <a:t>  </a:t>
            </a:r>
            <a:r>
              <a:rPr sz="4800" spc="35" dirty="0">
                <a:solidFill>
                  <a:schemeClr val="bg1"/>
                </a:solidFill>
              </a:rPr>
              <a:t>your</a:t>
            </a:r>
          </a:p>
          <a:p>
            <a:pPr marL="70485">
              <a:lnSpc>
                <a:spcPts val="8490"/>
              </a:lnSpc>
            </a:pPr>
            <a:r>
              <a:rPr sz="7200" dirty="0">
                <a:solidFill>
                  <a:srgbClr val="EB7B2F"/>
                </a:solidFill>
              </a:rPr>
              <a:t>home</a:t>
            </a:r>
            <a:r>
              <a:rPr sz="7200" spc="-1165" dirty="0">
                <a:solidFill>
                  <a:srgbClr val="EB7B2F"/>
                </a:solidFill>
              </a:rPr>
              <a:t> </a:t>
            </a:r>
            <a:r>
              <a:rPr sz="7200" spc="-35" dirty="0">
                <a:solidFill>
                  <a:srgbClr val="EB7B2F"/>
                </a:solidFill>
              </a:rPr>
              <a:t>or</a:t>
            </a:r>
            <a:r>
              <a:rPr sz="7200" spc="-1210" dirty="0">
                <a:solidFill>
                  <a:srgbClr val="EB7B2F"/>
                </a:solidFill>
              </a:rPr>
              <a:t> </a:t>
            </a:r>
            <a:r>
              <a:rPr sz="7200" spc="-55" dirty="0">
                <a:solidFill>
                  <a:srgbClr val="EB7B2F"/>
                </a:solidFill>
              </a:rPr>
              <a:t>business</a:t>
            </a:r>
            <a:endParaRPr sz="7200" dirty="0"/>
          </a:p>
        </p:txBody>
      </p:sp>
      <p:sp>
        <p:nvSpPr>
          <p:cNvPr id="6" name="object 6"/>
          <p:cNvSpPr/>
          <p:nvPr/>
        </p:nvSpPr>
        <p:spPr>
          <a:xfrm>
            <a:off x="3486911" y="2750832"/>
            <a:ext cx="5657215" cy="2933700"/>
          </a:xfrm>
          <a:custGeom>
            <a:avLst/>
            <a:gdLst/>
            <a:ahLst/>
            <a:cxnLst/>
            <a:rect l="l" t="t" r="r" b="b"/>
            <a:pathLst>
              <a:path w="5657215" h="2933700">
                <a:moveTo>
                  <a:pt x="5656961" y="0"/>
                </a:moveTo>
                <a:lnTo>
                  <a:pt x="0" y="0"/>
                </a:lnTo>
                <a:lnTo>
                  <a:pt x="0" y="2933674"/>
                </a:lnTo>
                <a:lnTo>
                  <a:pt x="5656961" y="2933674"/>
                </a:lnTo>
                <a:lnTo>
                  <a:pt x="5656961" y="0"/>
                </a:lnTo>
                <a:close/>
              </a:path>
            </a:pathLst>
          </a:custGeom>
          <a:solidFill>
            <a:srgbClr val="1F4390"/>
          </a:solidFill>
        </p:spPr>
        <p:txBody>
          <a:bodyPr wrap="square" lIns="0" tIns="0" rIns="0" bIns="0" rtlCol="0"/>
          <a:lstStyle/>
          <a:p>
            <a:endParaRPr/>
          </a:p>
        </p:txBody>
      </p:sp>
      <p:sp>
        <p:nvSpPr>
          <p:cNvPr id="7" name="object 7"/>
          <p:cNvSpPr txBox="1"/>
          <p:nvPr/>
        </p:nvSpPr>
        <p:spPr>
          <a:xfrm>
            <a:off x="3956738" y="4160879"/>
            <a:ext cx="91059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FFFFFF"/>
                </a:solidFill>
                <a:latin typeface="Arial"/>
                <a:cs typeface="Arial"/>
              </a:rPr>
              <a:t>of</a:t>
            </a:r>
            <a:r>
              <a:rPr sz="2100" spc="15" dirty="0">
                <a:solidFill>
                  <a:srgbClr val="FFFFFF"/>
                </a:solidFill>
                <a:latin typeface="Arial"/>
                <a:cs typeface="Arial"/>
              </a:rPr>
              <a:t> </a:t>
            </a:r>
            <a:r>
              <a:rPr sz="2100" spc="-10" dirty="0">
                <a:solidFill>
                  <a:srgbClr val="FFFFFF"/>
                </a:solidFill>
                <a:latin typeface="Arial"/>
                <a:cs typeface="Arial"/>
              </a:rPr>
              <a:t>walls</a:t>
            </a:r>
            <a:endParaRPr sz="2100">
              <a:latin typeface="Arial"/>
              <a:cs typeface="Arial"/>
            </a:endParaRPr>
          </a:p>
        </p:txBody>
      </p:sp>
      <p:sp>
        <p:nvSpPr>
          <p:cNvPr id="8" name="object 8"/>
          <p:cNvSpPr txBox="1"/>
          <p:nvPr/>
        </p:nvSpPr>
        <p:spPr>
          <a:xfrm>
            <a:off x="3668702" y="2850239"/>
            <a:ext cx="5074285" cy="2658110"/>
          </a:xfrm>
          <a:prstGeom prst="rect">
            <a:avLst/>
          </a:prstGeom>
        </p:spPr>
        <p:txBody>
          <a:bodyPr vert="horz" wrap="square" lIns="0" tIns="12700" rIns="0" bIns="0" rtlCol="0">
            <a:spAutoFit/>
          </a:bodyPr>
          <a:lstStyle/>
          <a:p>
            <a:pPr marL="300355" indent="-288290">
              <a:lnSpc>
                <a:spcPct val="100000"/>
              </a:lnSpc>
              <a:spcBef>
                <a:spcPts val="100"/>
              </a:spcBef>
              <a:buSzPct val="152380"/>
              <a:buChar char="•"/>
              <a:tabLst>
                <a:tab pos="300990" algn="l"/>
              </a:tabLst>
            </a:pPr>
            <a:r>
              <a:rPr sz="2100" dirty="0">
                <a:solidFill>
                  <a:srgbClr val="FFFFFF"/>
                </a:solidFill>
                <a:latin typeface="Arial"/>
                <a:cs typeface="Arial"/>
              </a:rPr>
              <a:t>Class</a:t>
            </a:r>
            <a:r>
              <a:rPr sz="2100" spc="-125" dirty="0">
                <a:solidFill>
                  <a:srgbClr val="FFFFFF"/>
                </a:solidFill>
                <a:latin typeface="Arial"/>
                <a:cs typeface="Arial"/>
              </a:rPr>
              <a:t> </a:t>
            </a:r>
            <a:r>
              <a:rPr sz="2100" dirty="0">
                <a:solidFill>
                  <a:srgbClr val="FFFFFF"/>
                </a:solidFill>
                <a:latin typeface="Arial"/>
                <a:cs typeface="Arial"/>
              </a:rPr>
              <a:t>A</a:t>
            </a:r>
            <a:r>
              <a:rPr sz="2100" spc="-75" dirty="0">
                <a:solidFill>
                  <a:srgbClr val="FFFFFF"/>
                </a:solidFill>
                <a:latin typeface="Arial"/>
                <a:cs typeface="Arial"/>
              </a:rPr>
              <a:t> </a:t>
            </a:r>
            <a:r>
              <a:rPr sz="2100" spc="-10" dirty="0">
                <a:solidFill>
                  <a:srgbClr val="FFFFFF"/>
                </a:solidFill>
                <a:latin typeface="Arial"/>
                <a:cs typeface="Arial"/>
              </a:rPr>
              <a:t>fire-</a:t>
            </a:r>
            <a:r>
              <a:rPr sz="2100" dirty="0">
                <a:solidFill>
                  <a:srgbClr val="FFFFFF"/>
                </a:solidFill>
                <a:latin typeface="Arial"/>
                <a:cs typeface="Arial"/>
              </a:rPr>
              <a:t>rated</a:t>
            </a:r>
            <a:r>
              <a:rPr sz="2100" spc="45" dirty="0">
                <a:solidFill>
                  <a:srgbClr val="FFFFFF"/>
                </a:solidFill>
                <a:latin typeface="Arial"/>
                <a:cs typeface="Arial"/>
              </a:rPr>
              <a:t> </a:t>
            </a:r>
            <a:r>
              <a:rPr sz="2100" spc="-20" dirty="0">
                <a:solidFill>
                  <a:srgbClr val="FFFFFF"/>
                </a:solidFill>
                <a:latin typeface="Arial"/>
                <a:cs typeface="Arial"/>
              </a:rPr>
              <a:t>roof</a:t>
            </a:r>
            <a:endParaRPr sz="2100">
              <a:latin typeface="Arial"/>
              <a:cs typeface="Arial"/>
            </a:endParaRPr>
          </a:p>
          <a:p>
            <a:pPr marL="300355" marR="149225" indent="-288290">
              <a:lnSpc>
                <a:spcPts val="2600"/>
              </a:lnSpc>
              <a:spcBef>
                <a:spcPts val="30"/>
              </a:spcBef>
              <a:buSzPct val="152380"/>
              <a:buChar char="•"/>
              <a:tabLst>
                <a:tab pos="300990" algn="l"/>
              </a:tabLst>
            </a:pPr>
            <a:r>
              <a:rPr sz="2100" spc="-10" dirty="0">
                <a:solidFill>
                  <a:srgbClr val="FFFFFF"/>
                </a:solidFill>
                <a:latin typeface="Arial"/>
                <a:cs typeface="Arial"/>
              </a:rPr>
              <a:t>5-</a:t>
            </a:r>
            <a:r>
              <a:rPr sz="2100" dirty="0">
                <a:solidFill>
                  <a:srgbClr val="FFFFFF"/>
                </a:solidFill>
                <a:latin typeface="Arial"/>
                <a:cs typeface="Arial"/>
              </a:rPr>
              <a:t>foot</a:t>
            </a:r>
            <a:r>
              <a:rPr sz="2100" spc="55" dirty="0">
                <a:solidFill>
                  <a:srgbClr val="FFFFFF"/>
                </a:solidFill>
                <a:latin typeface="Arial"/>
                <a:cs typeface="Arial"/>
              </a:rPr>
              <a:t> </a:t>
            </a:r>
            <a:r>
              <a:rPr sz="2100" spc="-10" dirty="0">
                <a:solidFill>
                  <a:srgbClr val="FFFFFF"/>
                </a:solidFill>
                <a:latin typeface="Arial"/>
                <a:cs typeface="Arial"/>
              </a:rPr>
              <a:t>ember-</a:t>
            </a:r>
            <a:r>
              <a:rPr sz="2100" dirty="0">
                <a:solidFill>
                  <a:srgbClr val="FFFFFF"/>
                </a:solidFill>
                <a:latin typeface="Arial"/>
                <a:cs typeface="Arial"/>
              </a:rPr>
              <a:t>resistant</a:t>
            </a:r>
            <a:r>
              <a:rPr sz="2100" spc="20" dirty="0">
                <a:solidFill>
                  <a:srgbClr val="FFFFFF"/>
                </a:solidFill>
                <a:latin typeface="Arial"/>
                <a:cs typeface="Arial"/>
              </a:rPr>
              <a:t> </a:t>
            </a:r>
            <a:r>
              <a:rPr sz="2100" dirty="0">
                <a:solidFill>
                  <a:srgbClr val="FFFFFF"/>
                </a:solidFill>
                <a:latin typeface="Arial"/>
                <a:cs typeface="Arial"/>
              </a:rPr>
              <a:t>zone</a:t>
            </a:r>
            <a:r>
              <a:rPr sz="2100" spc="35" dirty="0">
                <a:solidFill>
                  <a:srgbClr val="FFFFFF"/>
                </a:solidFill>
                <a:latin typeface="Arial"/>
                <a:cs typeface="Arial"/>
              </a:rPr>
              <a:t> </a:t>
            </a:r>
            <a:r>
              <a:rPr sz="2100" dirty="0">
                <a:solidFill>
                  <a:srgbClr val="FFFFFF"/>
                </a:solidFill>
                <a:latin typeface="Arial"/>
                <a:cs typeface="Arial"/>
              </a:rPr>
              <a:t>around</a:t>
            </a:r>
            <a:r>
              <a:rPr sz="2100" spc="50" dirty="0">
                <a:solidFill>
                  <a:srgbClr val="FFFFFF"/>
                </a:solidFill>
                <a:latin typeface="Arial"/>
                <a:cs typeface="Arial"/>
              </a:rPr>
              <a:t> </a:t>
            </a:r>
            <a:r>
              <a:rPr sz="2100" spc="-30" dirty="0">
                <a:solidFill>
                  <a:srgbClr val="FFFFFF"/>
                </a:solidFill>
                <a:latin typeface="Arial"/>
                <a:cs typeface="Arial"/>
              </a:rPr>
              <a:t>the </a:t>
            </a:r>
            <a:r>
              <a:rPr sz="2100" spc="-10" dirty="0">
                <a:solidFill>
                  <a:srgbClr val="FFFFFF"/>
                </a:solidFill>
                <a:latin typeface="Arial"/>
                <a:cs typeface="Arial"/>
              </a:rPr>
              <a:t>structure</a:t>
            </a:r>
            <a:endParaRPr sz="2100">
              <a:latin typeface="Arial"/>
              <a:cs typeface="Arial"/>
            </a:endParaRPr>
          </a:p>
          <a:p>
            <a:pPr marL="300355" indent="-288290">
              <a:lnSpc>
                <a:spcPct val="100000"/>
              </a:lnSpc>
              <a:spcBef>
                <a:spcPts val="50"/>
              </a:spcBef>
              <a:buSzPct val="152380"/>
              <a:buChar char="•"/>
              <a:tabLst>
                <a:tab pos="300990" algn="l"/>
              </a:tabLst>
            </a:pPr>
            <a:r>
              <a:rPr sz="2100" dirty="0">
                <a:solidFill>
                  <a:srgbClr val="FFFFFF"/>
                </a:solidFill>
                <a:latin typeface="Arial"/>
                <a:cs typeface="Arial"/>
              </a:rPr>
              <a:t>Noncombustible</a:t>
            </a:r>
            <a:r>
              <a:rPr sz="2100" spc="-60" dirty="0">
                <a:solidFill>
                  <a:srgbClr val="FFFFFF"/>
                </a:solidFill>
                <a:latin typeface="Arial"/>
                <a:cs typeface="Arial"/>
              </a:rPr>
              <a:t> </a:t>
            </a:r>
            <a:r>
              <a:rPr sz="2100" dirty="0">
                <a:solidFill>
                  <a:srgbClr val="FFFFFF"/>
                </a:solidFill>
                <a:latin typeface="Arial"/>
                <a:cs typeface="Arial"/>
              </a:rPr>
              <a:t>6</a:t>
            </a:r>
            <a:r>
              <a:rPr sz="2100" spc="30" dirty="0">
                <a:solidFill>
                  <a:srgbClr val="FFFFFF"/>
                </a:solidFill>
                <a:latin typeface="Arial"/>
                <a:cs typeface="Arial"/>
              </a:rPr>
              <a:t> </a:t>
            </a:r>
            <a:r>
              <a:rPr sz="2100" dirty="0">
                <a:solidFill>
                  <a:srgbClr val="FFFFFF"/>
                </a:solidFill>
                <a:latin typeface="Arial"/>
                <a:cs typeface="Arial"/>
              </a:rPr>
              <a:t>inches at</a:t>
            </a:r>
            <a:r>
              <a:rPr sz="2100" spc="20" dirty="0">
                <a:solidFill>
                  <a:srgbClr val="FFFFFF"/>
                </a:solidFill>
                <a:latin typeface="Arial"/>
                <a:cs typeface="Arial"/>
              </a:rPr>
              <a:t> </a:t>
            </a:r>
            <a:r>
              <a:rPr sz="2100" dirty="0">
                <a:solidFill>
                  <a:srgbClr val="FFFFFF"/>
                </a:solidFill>
                <a:latin typeface="Arial"/>
                <a:cs typeface="Arial"/>
              </a:rPr>
              <a:t>the</a:t>
            </a:r>
            <a:r>
              <a:rPr sz="2100" spc="30" dirty="0">
                <a:solidFill>
                  <a:srgbClr val="FFFFFF"/>
                </a:solidFill>
                <a:latin typeface="Arial"/>
                <a:cs typeface="Arial"/>
              </a:rPr>
              <a:t> </a:t>
            </a:r>
            <a:r>
              <a:rPr sz="2100" spc="-10" dirty="0">
                <a:solidFill>
                  <a:srgbClr val="FFFFFF"/>
                </a:solidFill>
                <a:latin typeface="Arial"/>
                <a:cs typeface="Arial"/>
              </a:rPr>
              <a:t>bottom</a:t>
            </a:r>
            <a:endParaRPr sz="2100">
              <a:latin typeface="Arial"/>
              <a:cs typeface="Arial"/>
            </a:endParaRPr>
          </a:p>
          <a:p>
            <a:pPr marL="300355" indent="-288290">
              <a:lnSpc>
                <a:spcPct val="100000"/>
              </a:lnSpc>
              <a:spcBef>
                <a:spcPts val="2625"/>
              </a:spcBef>
              <a:buSzPct val="152380"/>
              <a:buChar char="•"/>
              <a:tabLst>
                <a:tab pos="300990" algn="l"/>
              </a:tabLst>
            </a:pPr>
            <a:r>
              <a:rPr sz="2100" dirty="0">
                <a:solidFill>
                  <a:srgbClr val="FFFFFF"/>
                </a:solidFill>
                <a:latin typeface="Arial"/>
                <a:cs typeface="Arial"/>
              </a:rPr>
              <a:t>Ember-</a:t>
            </a:r>
            <a:r>
              <a:rPr sz="2100" spc="50" dirty="0">
                <a:solidFill>
                  <a:srgbClr val="FFFFFF"/>
                </a:solidFill>
                <a:latin typeface="Arial"/>
                <a:cs typeface="Arial"/>
              </a:rPr>
              <a:t> </a:t>
            </a:r>
            <a:r>
              <a:rPr sz="2100" dirty="0">
                <a:solidFill>
                  <a:srgbClr val="FFFFFF"/>
                </a:solidFill>
                <a:latin typeface="Arial"/>
                <a:cs typeface="Arial"/>
              </a:rPr>
              <a:t>and</a:t>
            </a:r>
            <a:r>
              <a:rPr sz="2100" spc="35" dirty="0">
                <a:solidFill>
                  <a:srgbClr val="FFFFFF"/>
                </a:solidFill>
                <a:latin typeface="Arial"/>
                <a:cs typeface="Arial"/>
              </a:rPr>
              <a:t> </a:t>
            </a:r>
            <a:r>
              <a:rPr sz="2100" spc="-10" dirty="0">
                <a:solidFill>
                  <a:srgbClr val="FFFFFF"/>
                </a:solidFill>
                <a:latin typeface="Arial"/>
                <a:cs typeface="Arial"/>
              </a:rPr>
              <a:t>fire-</a:t>
            </a:r>
            <a:r>
              <a:rPr sz="2100" dirty="0">
                <a:solidFill>
                  <a:srgbClr val="FFFFFF"/>
                </a:solidFill>
                <a:latin typeface="Arial"/>
                <a:cs typeface="Arial"/>
              </a:rPr>
              <a:t>resistant</a:t>
            </a:r>
            <a:r>
              <a:rPr sz="2100" spc="20" dirty="0">
                <a:solidFill>
                  <a:srgbClr val="FFFFFF"/>
                </a:solidFill>
                <a:latin typeface="Arial"/>
                <a:cs typeface="Arial"/>
              </a:rPr>
              <a:t> </a:t>
            </a:r>
            <a:r>
              <a:rPr sz="2100" spc="-10" dirty="0">
                <a:solidFill>
                  <a:srgbClr val="FFFFFF"/>
                </a:solidFill>
                <a:latin typeface="Arial"/>
                <a:cs typeface="Arial"/>
              </a:rPr>
              <a:t>vents</a:t>
            </a:r>
            <a:endParaRPr sz="2100">
              <a:latin typeface="Arial"/>
              <a:cs typeface="Arial"/>
            </a:endParaRPr>
          </a:p>
          <a:p>
            <a:pPr marL="300355" indent="-288290">
              <a:lnSpc>
                <a:spcPct val="100000"/>
              </a:lnSpc>
              <a:buSzPct val="152380"/>
              <a:buChar char="•"/>
              <a:tabLst>
                <a:tab pos="300990" algn="l"/>
              </a:tabLst>
            </a:pPr>
            <a:r>
              <a:rPr sz="2100" dirty="0">
                <a:solidFill>
                  <a:srgbClr val="FFFFFF"/>
                </a:solidFill>
                <a:latin typeface="Arial"/>
                <a:cs typeface="Arial"/>
              </a:rPr>
              <a:t>Double</a:t>
            </a:r>
            <a:r>
              <a:rPr sz="2100" spc="-30" dirty="0">
                <a:solidFill>
                  <a:srgbClr val="FFFFFF"/>
                </a:solidFill>
                <a:latin typeface="Arial"/>
                <a:cs typeface="Arial"/>
              </a:rPr>
              <a:t> </a:t>
            </a:r>
            <a:r>
              <a:rPr sz="2100" dirty="0">
                <a:solidFill>
                  <a:srgbClr val="FFFFFF"/>
                </a:solidFill>
                <a:latin typeface="Arial"/>
                <a:cs typeface="Arial"/>
              </a:rPr>
              <a:t>pane</a:t>
            </a:r>
            <a:r>
              <a:rPr sz="2100" spc="35" dirty="0">
                <a:solidFill>
                  <a:srgbClr val="FFFFFF"/>
                </a:solidFill>
                <a:latin typeface="Arial"/>
                <a:cs typeface="Arial"/>
              </a:rPr>
              <a:t> </a:t>
            </a:r>
            <a:r>
              <a:rPr sz="2100" dirty="0">
                <a:solidFill>
                  <a:srgbClr val="FFFFFF"/>
                </a:solidFill>
                <a:latin typeface="Arial"/>
                <a:cs typeface="Arial"/>
              </a:rPr>
              <a:t>windows</a:t>
            </a:r>
            <a:r>
              <a:rPr sz="2100" spc="-10" dirty="0">
                <a:solidFill>
                  <a:srgbClr val="FFFFFF"/>
                </a:solidFill>
                <a:latin typeface="Arial"/>
                <a:cs typeface="Arial"/>
              </a:rPr>
              <a:t> </a:t>
            </a:r>
            <a:r>
              <a:rPr sz="2100" dirty="0">
                <a:solidFill>
                  <a:srgbClr val="FFFFFF"/>
                </a:solidFill>
                <a:latin typeface="Arial"/>
                <a:cs typeface="Arial"/>
              </a:rPr>
              <a:t>or</a:t>
            </a:r>
            <a:r>
              <a:rPr sz="2100" spc="45" dirty="0">
                <a:solidFill>
                  <a:srgbClr val="FFFFFF"/>
                </a:solidFill>
                <a:latin typeface="Arial"/>
                <a:cs typeface="Arial"/>
              </a:rPr>
              <a:t> </a:t>
            </a:r>
            <a:r>
              <a:rPr sz="2100" dirty="0">
                <a:solidFill>
                  <a:srgbClr val="FFFFFF"/>
                </a:solidFill>
                <a:latin typeface="Arial"/>
                <a:cs typeface="Arial"/>
              </a:rPr>
              <a:t>added</a:t>
            </a:r>
            <a:r>
              <a:rPr sz="2100" spc="20" dirty="0">
                <a:solidFill>
                  <a:srgbClr val="FFFFFF"/>
                </a:solidFill>
                <a:latin typeface="Arial"/>
                <a:cs typeface="Arial"/>
              </a:rPr>
              <a:t> </a:t>
            </a:r>
            <a:r>
              <a:rPr sz="2100" spc="-10" dirty="0">
                <a:solidFill>
                  <a:srgbClr val="FFFFFF"/>
                </a:solidFill>
                <a:latin typeface="Arial"/>
                <a:cs typeface="Arial"/>
              </a:rPr>
              <a:t>shutters</a:t>
            </a:r>
            <a:endParaRPr sz="2100">
              <a:latin typeface="Arial"/>
              <a:cs typeface="Arial"/>
            </a:endParaRPr>
          </a:p>
          <a:p>
            <a:pPr marL="300355" indent="-288290">
              <a:lnSpc>
                <a:spcPct val="100000"/>
              </a:lnSpc>
              <a:buSzPct val="152380"/>
              <a:buChar char="•"/>
              <a:tabLst>
                <a:tab pos="300990" algn="l"/>
              </a:tabLst>
            </a:pPr>
            <a:r>
              <a:rPr sz="2100" dirty="0">
                <a:solidFill>
                  <a:srgbClr val="FFFFFF"/>
                </a:solidFill>
                <a:latin typeface="Arial"/>
                <a:cs typeface="Arial"/>
              </a:rPr>
              <a:t>Enclosed</a:t>
            </a:r>
            <a:r>
              <a:rPr sz="2100" spc="10" dirty="0">
                <a:solidFill>
                  <a:srgbClr val="FFFFFF"/>
                </a:solidFill>
                <a:latin typeface="Arial"/>
                <a:cs typeface="Arial"/>
              </a:rPr>
              <a:t> </a:t>
            </a:r>
            <a:r>
              <a:rPr sz="2100" spc="-10" dirty="0">
                <a:solidFill>
                  <a:srgbClr val="FFFFFF"/>
                </a:solidFill>
                <a:latin typeface="Arial"/>
                <a:cs typeface="Arial"/>
              </a:rPr>
              <a:t>eaves</a:t>
            </a:r>
            <a:endParaRPr sz="21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3" cstate="print"/>
            <a:stretch>
              <a:fillRect/>
            </a:stretch>
          </p:blipFill>
          <p:spPr>
            <a:xfrm>
              <a:off x="0" y="0"/>
              <a:ext cx="9140951" cy="6857999"/>
            </a:xfrm>
            <a:prstGeom prst="rect">
              <a:avLst/>
            </a:prstGeom>
          </p:spPr>
        </p:pic>
        <p:sp>
          <p:nvSpPr>
            <p:cNvPr id="4" name="object 4"/>
            <p:cNvSpPr/>
            <p:nvPr/>
          </p:nvSpPr>
          <p:spPr>
            <a:xfrm>
              <a:off x="0" y="469391"/>
              <a:ext cx="9144000" cy="3048000"/>
            </a:xfrm>
            <a:custGeom>
              <a:avLst/>
              <a:gdLst/>
              <a:ahLst/>
              <a:cxnLst/>
              <a:rect l="l" t="t" r="r" b="b"/>
              <a:pathLst>
                <a:path w="9144000" h="3048000">
                  <a:moveTo>
                    <a:pt x="9144000" y="0"/>
                  </a:moveTo>
                  <a:lnTo>
                    <a:pt x="0" y="0"/>
                  </a:lnTo>
                  <a:lnTo>
                    <a:pt x="0" y="3047987"/>
                  </a:lnTo>
                  <a:lnTo>
                    <a:pt x="9144000" y="3047987"/>
                  </a:lnTo>
                  <a:lnTo>
                    <a:pt x="9144000" y="0"/>
                  </a:lnTo>
                  <a:close/>
                </a:path>
              </a:pathLst>
            </a:custGeom>
            <a:solidFill>
              <a:srgbClr val="1F4390">
                <a:alpha val="36862"/>
              </a:srgbClr>
            </a:solidFill>
          </p:spPr>
          <p:txBody>
            <a:bodyPr wrap="square" lIns="0" tIns="0" rIns="0" bIns="0" rtlCol="0"/>
            <a:lstStyle/>
            <a:p>
              <a:endParaRPr/>
            </a:p>
          </p:txBody>
        </p:sp>
      </p:grpSp>
      <p:sp>
        <p:nvSpPr>
          <p:cNvPr id="5" name="object 5"/>
          <p:cNvSpPr txBox="1">
            <a:spLocks noGrp="1"/>
          </p:cNvSpPr>
          <p:nvPr>
            <p:ph type="title"/>
          </p:nvPr>
        </p:nvSpPr>
        <p:spPr>
          <a:xfrm>
            <a:off x="517847" y="397111"/>
            <a:ext cx="6510020" cy="2962349"/>
          </a:xfrm>
          <a:prstGeom prst="rect">
            <a:avLst/>
          </a:prstGeom>
        </p:spPr>
        <p:txBody>
          <a:bodyPr vert="horz" wrap="square" lIns="0" tIns="12700" rIns="0" bIns="0" rtlCol="0">
            <a:spAutoFit/>
          </a:bodyPr>
          <a:lstStyle/>
          <a:p>
            <a:pPr marL="12700">
              <a:lnSpc>
                <a:spcPts val="5665"/>
              </a:lnSpc>
              <a:spcBef>
                <a:spcPts val="100"/>
              </a:spcBef>
            </a:pPr>
            <a:r>
              <a:rPr sz="4800" spc="-145" dirty="0">
                <a:solidFill>
                  <a:schemeClr val="bg1"/>
                </a:solidFill>
              </a:rPr>
              <a:t>Protect</a:t>
            </a:r>
            <a:r>
              <a:rPr sz="4800" spc="-985" dirty="0">
                <a:solidFill>
                  <a:schemeClr val="bg1"/>
                </a:solidFill>
              </a:rPr>
              <a:t> </a:t>
            </a:r>
            <a:r>
              <a:rPr lang="en-US" sz="4800" spc="-985" dirty="0">
                <a:solidFill>
                  <a:schemeClr val="bg1"/>
                </a:solidFill>
              </a:rPr>
              <a:t>  </a:t>
            </a:r>
            <a:r>
              <a:rPr sz="4800" spc="-25" dirty="0">
                <a:solidFill>
                  <a:schemeClr val="bg1"/>
                </a:solidFill>
              </a:rPr>
              <a:t>the</a:t>
            </a:r>
          </a:p>
          <a:p>
            <a:pPr marL="12700" marR="5080">
              <a:lnSpc>
                <a:spcPts val="8590"/>
              </a:lnSpc>
              <a:spcBef>
                <a:spcPts val="50"/>
              </a:spcBef>
            </a:pPr>
            <a:r>
              <a:rPr sz="7200" spc="-10" dirty="0">
                <a:solidFill>
                  <a:srgbClr val="EB7B2F"/>
                </a:solidFill>
              </a:rPr>
              <a:t>immediate </a:t>
            </a:r>
            <a:r>
              <a:rPr sz="7200" spc="-25" dirty="0">
                <a:solidFill>
                  <a:srgbClr val="EB7B2F"/>
                </a:solidFill>
              </a:rPr>
              <a:t>surroundings</a:t>
            </a:r>
            <a:endParaRPr sz="7200" dirty="0"/>
          </a:p>
        </p:txBody>
      </p:sp>
      <p:sp>
        <p:nvSpPr>
          <p:cNvPr id="6" name="object 6"/>
          <p:cNvSpPr/>
          <p:nvPr/>
        </p:nvSpPr>
        <p:spPr>
          <a:xfrm>
            <a:off x="3486911" y="3982211"/>
            <a:ext cx="5657215" cy="2560320"/>
          </a:xfrm>
          <a:custGeom>
            <a:avLst/>
            <a:gdLst/>
            <a:ahLst/>
            <a:cxnLst/>
            <a:rect l="l" t="t" r="r" b="b"/>
            <a:pathLst>
              <a:path w="5657215" h="2560320">
                <a:moveTo>
                  <a:pt x="5656961" y="0"/>
                </a:moveTo>
                <a:lnTo>
                  <a:pt x="0" y="0"/>
                </a:lnTo>
                <a:lnTo>
                  <a:pt x="0" y="2560320"/>
                </a:lnTo>
                <a:lnTo>
                  <a:pt x="5656961" y="2560320"/>
                </a:lnTo>
                <a:lnTo>
                  <a:pt x="5656961" y="0"/>
                </a:lnTo>
                <a:close/>
              </a:path>
            </a:pathLst>
          </a:custGeom>
          <a:solidFill>
            <a:srgbClr val="1F4390"/>
          </a:solidFill>
        </p:spPr>
        <p:txBody>
          <a:bodyPr wrap="square" lIns="0" tIns="0" rIns="0" bIns="0" rtlCol="0"/>
          <a:lstStyle/>
          <a:p>
            <a:endParaRPr/>
          </a:p>
        </p:txBody>
      </p:sp>
      <p:sp>
        <p:nvSpPr>
          <p:cNvPr id="7" name="object 7"/>
          <p:cNvSpPr txBox="1"/>
          <p:nvPr/>
        </p:nvSpPr>
        <p:spPr>
          <a:xfrm>
            <a:off x="3882680" y="4429138"/>
            <a:ext cx="716915" cy="345440"/>
          </a:xfrm>
          <a:prstGeom prst="rect">
            <a:avLst/>
          </a:prstGeom>
        </p:spPr>
        <p:txBody>
          <a:bodyPr vert="horz" wrap="square" lIns="0" tIns="12700" rIns="0" bIns="0" rtlCol="0">
            <a:spAutoFit/>
          </a:bodyPr>
          <a:lstStyle/>
          <a:p>
            <a:pPr marL="12700">
              <a:lnSpc>
                <a:spcPct val="100000"/>
              </a:lnSpc>
              <a:spcBef>
                <a:spcPts val="100"/>
              </a:spcBef>
            </a:pPr>
            <a:r>
              <a:rPr sz="2100" spc="-10" dirty="0">
                <a:solidFill>
                  <a:srgbClr val="FFFFFF"/>
                </a:solidFill>
                <a:latin typeface="Arial"/>
                <a:cs typeface="Arial"/>
              </a:rPr>
              <a:t>decks</a:t>
            </a:r>
            <a:endParaRPr sz="2100">
              <a:latin typeface="Arial"/>
              <a:cs typeface="Arial"/>
            </a:endParaRPr>
          </a:p>
        </p:txBody>
      </p:sp>
      <p:sp>
        <p:nvSpPr>
          <p:cNvPr id="8" name="object 8"/>
          <p:cNvSpPr txBox="1"/>
          <p:nvPr/>
        </p:nvSpPr>
        <p:spPr>
          <a:xfrm>
            <a:off x="3594644" y="3984302"/>
            <a:ext cx="5292090" cy="2404745"/>
          </a:xfrm>
          <a:prstGeom prst="rect">
            <a:avLst/>
          </a:prstGeom>
        </p:spPr>
        <p:txBody>
          <a:bodyPr vert="horz" wrap="square" lIns="0" tIns="134620" rIns="0" bIns="0" rtlCol="0">
            <a:spAutoFit/>
          </a:bodyPr>
          <a:lstStyle/>
          <a:p>
            <a:pPr marL="300355" indent="-288290">
              <a:lnSpc>
                <a:spcPct val="100000"/>
              </a:lnSpc>
              <a:spcBef>
                <a:spcPts val="1060"/>
              </a:spcBef>
              <a:buSzPct val="152380"/>
              <a:buChar char="•"/>
              <a:tabLst>
                <a:tab pos="300990" algn="l"/>
              </a:tabLst>
            </a:pPr>
            <a:r>
              <a:rPr sz="2100" dirty="0">
                <a:solidFill>
                  <a:srgbClr val="FFFFFF"/>
                </a:solidFill>
                <a:latin typeface="Arial"/>
                <a:cs typeface="Arial"/>
              </a:rPr>
              <a:t>Cleared</a:t>
            </a:r>
            <a:r>
              <a:rPr sz="2100" spc="-5" dirty="0">
                <a:solidFill>
                  <a:srgbClr val="FFFFFF"/>
                </a:solidFill>
                <a:latin typeface="Arial"/>
                <a:cs typeface="Arial"/>
              </a:rPr>
              <a:t> </a:t>
            </a:r>
            <a:r>
              <a:rPr sz="2100" dirty="0">
                <a:solidFill>
                  <a:srgbClr val="FFFFFF"/>
                </a:solidFill>
                <a:latin typeface="Arial"/>
                <a:cs typeface="Arial"/>
              </a:rPr>
              <a:t>vegetation</a:t>
            </a:r>
            <a:r>
              <a:rPr sz="2100" spc="5" dirty="0">
                <a:solidFill>
                  <a:srgbClr val="FFFFFF"/>
                </a:solidFill>
                <a:latin typeface="Arial"/>
                <a:cs typeface="Arial"/>
              </a:rPr>
              <a:t> </a:t>
            </a:r>
            <a:r>
              <a:rPr sz="2100" dirty="0">
                <a:solidFill>
                  <a:srgbClr val="FFFFFF"/>
                </a:solidFill>
                <a:latin typeface="Arial"/>
                <a:cs typeface="Arial"/>
              </a:rPr>
              <a:t>and</a:t>
            </a:r>
            <a:r>
              <a:rPr sz="2100" spc="5" dirty="0">
                <a:solidFill>
                  <a:srgbClr val="FFFFFF"/>
                </a:solidFill>
                <a:latin typeface="Arial"/>
                <a:cs typeface="Arial"/>
              </a:rPr>
              <a:t> </a:t>
            </a:r>
            <a:r>
              <a:rPr sz="2100" dirty="0">
                <a:solidFill>
                  <a:srgbClr val="FFFFFF"/>
                </a:solidFill>
                <a:latin typeface="Arial"/>
                <a:cs typeface="Arial"/>
              </a:rPr>
              <a:t>debris</a:t>
            </a:r>
            <a:r>
              <a:rPr sz="2100" spc="25" dirty="0">
                <a:solidFill>
                  <a:srgbClr val="FFFFFF"/>
                </a:solidFill>
                <a:latin typeface="Arial"/>
                <a:cs typeface="Arial"/>
              </a:rPr>
              <a:t> </a:t>
            </a:r>
            <a:r>
              <a:rPr sz="2100" dirty="0">
                <a:solidFill>
                  <a:srgbClr val="FFFFFF"/>
                </a:solidFill>
                <a:latin typeface="Arial"/>
                <a:cs typeface="Arial"/>
              </a:rPr>
              <a:t>from</a:t>
            </a:r>
            <a:r>
              <a:rPr sz="2100" spc="35" dirty="0">
                <a:solidFill>
                  <a:srgbClr val="FFFFFF"/>
                </a:solidFill>
                <a:latin typeface="Arial"/>
                <a:cs typeface="Arial"/>
              </a:rPr>
              <a:t> </a:t>
            </a:r>
            <a:r>
              <a:rPr sz="2100" spc="-10" dirty="0">
                <a:solidFill>
                  <a:srgbClr val="FFFFFF"/>
                </a:solidFill>
                <a:latin typeface="Arial"/>
                <a:cs typeface="Arial"/>
              </a:rPr>
              <a:t>under</a:t>
            </a:r>
            <a:endParaRPr sz="2100">
              <a:latin typeface="Arial"/>
              <a:cs typeface="Arial"/>
            </a:endParaRPr>
          </a:p>
          <a:p>
            <a:pPr marL="300355" marR="217804" indent="-288290">
              <a:lnSpc>
                <a:spcPct val="100899"/>
              </a:lnSpc>
              <a:spcBef>
                <a:spcPts val="2545"/>
              </a:spcBef>
              <a:buSzPct val="152380"/>
              <a:buChar char="•"/>
              <a:tabLst>
                <a:tab pos="300990" algn="l"/>
              </a:tabLst>
            </a:pPr>
            <a:r>
              <a:rPr sz="2100" dirty="0">
                <a:solidFill>
                  <a:srgbClr val="FFFFFF"/>
                </a:solidFill>
                <a:latin typeface="Arial"/>
                <a:cs typeface="Arial"/>
              </a:rPr>
              <a:t>Move</a:t>
            </a:r>
            <a:r>
              <a:rPr sz="2100" spc="10" dirty="0">
                <a:solidFill>
                  <a:srgbClr val="FFFFFF"/>
                </a:solidFill>
                <a:latin typeface="Arial"/>
                <a:cs typeface="Arial"/>
              </a:rPr>
              <a:t> </a:t>
            </a:r>
            <a:r>
              <a:rPr sz="2100" dirty="0">
                <a:solidFill>
                  <a:srgbClr val="FFFFFF"/>
                </a:solidFill>
                <a:latin typeface="Arial"/>
                <a:cs typeface="Arial"/>
              </a:rPr>
              <a:t>sheds</a:t>
            </a:r>
            <a:r>
              <a:rPr sz="2100" spc="5" dirty="0">
                <a:solidFill>
                  <a:srgbClr val="FFFFFF"/>
                </a:solidFill>
                <a:latin typeface="Arial"/>
                <a:cs typeface="Arial"/>
              </a:rPr>
              <a:t> </a:t>
            </a:r>
            <a:r>
              <a:rPr sz="2100" dirty="0">
                <a:solidFill>
                  <a:srgbClr val="FFFFFF"/>
                </a:solidFill>
                <a:latin typeface="Arial"/>
                <a:cs typeface="Arial"/>
              </a:rPr>
              <a:t>and</a:t>
            </a:r>
            <a:r>
              <a:rPr sz="2100" spc="20" dirty="0">
                <a:solidFill>
                  <a:srgbClr val="FFFFFF"/>
                </a:solidFill>
                <a:latin typeface="Arial"/>
                <a:cs typeface="Arial"/>
              </a:rPr>
              <a:t> </a:t>
            </a:r>
            <a:r>
              <a:rPr sz="2100" dirty="0">
                <a:solidFill>
                  <a:srgbClr val="FFFFFF"/>
                </a:solidFill>
                <a:latin typeface="Arial"/>
                <a:cs typeface="Arial"/>
              </a:rPr>
              <a:t>outbuildings</a:t>
            </a:r>
            <a:r>
              <a:rPr sz="2100" spc="-20" dirty="0">
                <a:solidFill>
                  <a:srgbClr val="FFFFFF"/>
                </a:solidFill>
                <a:latin typeface="Arial"/>
                <a:cs typeface="Arial"/>
              </a:rPr>
              <a:t> </a:t>
            </a:r>
            <a:r>
              <a:rPr sz="2100" dirty="0">
                <a:solidFill>
                  <a:srgbClr val="FFFFFF"/>
                </a:solidFill>
                <a:latin typeface="Arial"/>
                <a:cs typeface="Arial"/>
              </a:rPr>
              <a:t>at</a:t>
            </a:r>
            <a:r>
              <a:rPr sz="2100" spc="25" dirty="0">
                <a:solidFill>
                  <a:srgbClr val="FFFFFF"/>
                </a:solidFill>
                <a:latin typeface="Arial"/>
                <a:cs typeface="Arial"/>
              </a:rPr>
              <a:t> </a:t>
            </a:r>
            <a:r>
              <a:rPr sz="2100" dirty="0">
                <a:solidFill>
                  <a:srgbClr val="FFFFFF"/>
                </a:solidFill>
                <a:latin typeface="Arial"/>
                <a:cs typeface="Arial"/>
              </a:rPr>
              <a:t>least</a:t>
            </a:r>
            <a:r>
              <a:rPr sz="2100" spc="10" dirty="0">
                <a:solidFill>
                  <a:srgbClr val="FFFFFF"/>
                </a:solidFill>
                <a:latin typeface="Arial"/>
                <a:cs typeface="Arial"/>
              </a:rPr>
              <a:t> </a:t>
            </a:r>
            <a:r>
              <a:rPr sz="2100" spc="-25" dirty="0">
                <a:solidFill>
                  <a:srgbClr val="FFFFFF"/>
                </a:solidFill>
                <a:latin typeface="Arial"/>
                <a:cs typeface="Arial"/>
              </a:rPr>
              <a:t>30 </a:t>
            </a:r>
            <a:r>
              <a:rPr sz="2100" dirty="0">
                <a:solidFill>
                  <a:srgbClr val="FFFFFF"/>
                </a:solidFill>
                <a:latin typeface="Arial"/>
                <a:cs typeface="Arial"/>
              </a:rPr>
              <a:t>feet </a:t>
            </a:r>
            <a:r>
              <a:rPr sz="2100" spc="-20" dirty="0">
                <a:solidFill>
                  <a:srgbClr val="FFFFFF"/>
                </a:solidFill>
                <a:latin typeface="Arial"/>
                <a:cs typeface="Arial"/>
              </a:rPr>
              <a:t>away</a:t>
            </a:r>
            <a:endParaRPr sz="2100">
              <a:latin typeface="Arial"/>
              <a:cs typeface="Arial"/>
            </a:endParaRPr>
          </a:p>
          <a:p>
            <a:pPr marL="300990" marR="5080" indent="-288925">
              <a:lnSpc>
                <a:spcPct val="97800"/>
              </a:lnSpc>
              <a:spcBef>
                <a:spcPts val="225"/>
              </a:spcBef>
              <a:buSzPct val="152380"/>
              <a:buChar char="•"/>
              <a:tabLst>
                <a:tab pos="300990" algn="l"/>
              </a:tabLst>
            </a:pPr>
            <a:r>
              <a:rPr sz="2100" dirty="0">
                <a:solidFill>
                  <a:srgbClr val="FFFFFF"/>
                </a:solidFill>
                <a:latin typeface="Arial"/>
                <a:cs typeface="Arial"/>
              </a:rPr>
              <a:t>Trim trees</a:t>
            </a:r>
            <a:r>
              <a:rPr sz="2100" spc="-5" dirty="0">
                <a:solidFill>
                  <a:srgbClr val="FFFFFF"/>
                </a:solidFill>
                <a:latin typeface="Arial"/>
                <a:cs typeface="Arial"/>
              </a:rPr>
              <a:t> </a:t>
            </a:r>
            <a:r>
              <a:rPr sz="2100" dirty="0">
                <a:solidFill>
                  <a:srgbClr val="FFFFFF"/>
                </a:solidFill>
                <a:latin typeface="Arial"/>
                <a:cs typeface="Arial"/>
              </a:rPr>
              <a:t>and remove</a:t>
            </a:r>
            <a:r>
              <a:rPr sz="2100" spc="10" dirty="0">
                <a:solidFill>
                  <a:srgbClr val="FFFFFF"/>
                </a:solidFill>
                <a:latin typeface="Arial"/>
                <a:cs typeface="Arial"/>
              </a:rPr>
              <a:t> </a:t>
            </a:r>
            <a:r>
              <a:rPr sz="2100" dirty="0">
                <a:solidFill>
                  <a:srgbClr val="FFFFFF"/>
                </a:solidFill>
                <a:latin typeface="Arial"/>
                <a:cs typeface="Arial"/>
              </a:rPr>
              <a:t>brush</a:t>
            </a:r>
            <a:r>
              <a:rPr sz="2100" spc="5" dirty="0">
                <a:solidFill>
                  <a:srgbClr val="FFFFFF"/>
                </a:solidFill>
                <a:latin typeface="Arial"/>
                <a:cs typeface="Arial"/>
              </a:rPr>
              <a:t> </a:t>
            </a:r>
            <a:r>
              <a:rPr sz="2100" spc="-25" dirty="0">
                <a:solidFill>
                  <a:srgbClr val="FFFFFF"/>
                </a:solidFill>
                <a:latin typeface="Arial"/>
                <a:cs typeface="Arial"/>
              </a:rPr>
              <a:t>in </a:t>
            </a:r>
            <a:r>
              <a:rPr sz="2100" dirty="0">
                <a:solidFill>
                  <a:srgbClr val="FFFFFF"/>
                </a:solidFill>
                <a:latin typeface="Arial"/>
                <a:cs typeface="Arial"/>
              </a:rPr>
              <a:t>compliance</a:t>
            </a:r>
            <a:r>
              <a:rPr sz="2100" spc="-30" dirty="0">
                <a:solidFill>
                  <a:srgbClr val="FFFFFF"/>
                </a:solidFill>
                <a:latin typeface="Arial"/>
                <a:cs typeface="Arial"/>
              </a:rPr>
              <a:t> </a:t>
            </a:r>
            <a:r>
              <a:rPr sz="2100" dirty="0">
                <a:solidFill>
                  <a:srgbClr val="FFFFFF"/>
                </a:solidFill>
                <a:latin typeface="Arial"/>
                <a:cs typeface="Arial"/>
              </a:rPr>
              <a:t>with</a:t>
            </a:r>
            <a:r>
              <a:rPr sz="2100" spc="20" dirty="0">
                <a:solidFill>
                  <a:srgbClr val="FFFFFF"/>
                </a:solidFill>
                <a:latin typeface="Arial"/>
                <a:cs typeface="Arial"/>
              </a:rPr>
              <a:t> </a:t>
            </a:r>
            <a:r>
              <a:rPr sz="2100" dirty="0">
                <a:solidFill>
                  <a:srgbClr val="FFFFFF"/>
                </a:solidFill>
                <a:latin typeface="Arial"/>
                <a:cs typeface="Arial"/>
              </a:rPr>
              <a:t>state</a:t>
            </a:r>
            <a:r>
              <a:rPr sz="2100" spc="15" dirty="0">
                <a:solidFill>
                  <a:srgbClr val="FFFFFF"/>
                </a:solidFill>
                <a:latin typeface="Arial"/>
                <a:cs typeface="Arial"/>
              </a:rPr>
              <a:t> </a:t>
            </a:r>
            <a:r>
              <a:rPr sz="2100" dirty="0">
                <a:solidFill>
                  <a:srgbClr val="FFFFFF"/>
                </a:solidFill>
                <a:latin typeface="Arial"/>
                <a:cs typeface="Arial"/>
              </a:rPr>
              <a:t>and</a:t>
            </a:r>
            <a:r>
              <a:rPr sz="2100" spc="30" dirty="0">
                <a:solidFill>
                  <a:srgbClr val="FFFFFF"/>
                </a:solidFill>
                <a:latin typeface="Arial"/>
                <a:cs typeface="Arial"/>
              </a:rPr>
              <a:t> </a:t>
            </a:r>
            <a:r>
              <a:rPr sz="2100" dirty="0">
                <a:solidFill>
                  <a:srgbClr val="FFFFFF"/>
                </a:solidFill>
                <a:latin typeface="Arial"/>
                <a:cs typeface="Arial"/>
              </a:rPr>
              <a:t>local</a:t>
            </a:r>
            <a:r>
              <a:rPr sz="2100" spc="10" dirty="0">
                <a:solidFill>
                  <a:srgbClr val="FFFFFF"/>
                </a:solidFill>
                <a:latin typeface="Arial"/>
                <a:cs typeface="Arial"/>
              </a:rPr>
              <a:t> </a:t>
            </a:r>
            <a:r>
              <a:rPr sz="2100" spc="-20" dirty="0">
                <a:solidFill>
                  <a:srgbClr val="FFFFFF"/>
                </a:solidFill>
                <a:latin typeface="Arial"/>
                <a:cs typeface="Arial"/>
              </a:rPr>
              <a:t>defensible </a:t>
            </a:r>
            <a:r>
              <a:rPr sz="2100" dirty="0">
                <a:solidFill>
                  <a:srgbClr val="FFFFFF"/>
                </a:solidFill>
                <a:latin typeface="Arial"/>
                <a:cs typeface="Arial"/>
              </a:rPr>
              <a:t>space</a:t>
            </a:r>
            <a:r>
              <a:rPr sz="2100" spc="15" dirty="0">
                <a:solidFill>
                  <a:srgbClr val="FFFFFF"/>
                </a:solidFill>
                <a:latin typeface="Arial"/>
                <a:cs typeface="Arial"/>
              </a:rPr>
              <a:t> </a:t>
            </a:r>
            <a:r>
              <a:rPr sz="2100" spc="-20" dirty="0">
                <a:solidFill>
                  <a:srgbClr val="FFFFFF"/>
                </a:solidFill>
                <a:latin typeface="Arial"/>
                <a:cs typeface="Arial"/>
              </a:rPr>
              <a:t>laws</a:t>
            </a:r>
            <a:endParaRPr sz="21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51C2B2F299254D8F3312CEB671BD55" ma:contentTypeVersion="11" ma:contentTypeDescription="Create a new document." ma:contentTypeScope="" ma:versionID="3b29679bf67adee3756d5d97fb9a8aeb">
  <xsd:schema xmlns:xsd="http://www.w3.org/2001/XMLSchema" xmlns:xs="http://www.w3.org/2001/XMLSchema" xmlns:p="http://schemas.microsoft.com/office/2006/metadata/properties" xmlns:ns2="880a4d30-9cc4-4657-a5d0-9aede83265ee" xmlns:ns3="f3355c03-56ab-459a-874b-26d3a6315ea6" targetNamespace="http://schemas.microsoft.com/office/2006/metadata/properties" ma:root="true" ma:fieldsID="c55ecd52cc3b9e0f0abc5783470f07a2" ns2:_="" ns3:_="">
    <xsd:import namespace="880a4d30-9cc4-4657-a5d0-9aede83265ee"/>
    <xsd:import namespace="f3355c03-56ab-459a-874b-26d3a6315ea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0a4d30-9cc4-4657-a5d0-9aede8326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9a7a655-6497-4733-8d30-66111b92e05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355c03-56ab-459a-874b-26d3a6315ea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8a0301a-236f-4068-92b5-6f59ab61cca7}" ma:internalName="TaxCatchAll" ma:showField="CatchAllData" ma:web="f3355c03-56ab-459a-874b-26d3a6315e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3355c03-56ab-459a-874b-26d3a6315ea6" xsi:nil="true"/>
    <lcf76f155ced4ddcb4097134ff3c332f xmlns="880a4d30-9cc4-4657-a5d0-9aede83265e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89D562-2829-43D8-8521-398DF454A9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0a4d30-9cc4-4657-a5d0-9aede83265ee"/>
    <ds:schemaRef ds:uri="f3355c03-56ab-459a-874b-26d3a6315e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360106-C2CA-43A7-B34F-574C1566654E}">
  <ds:schemaRefs>
    <ds:schemaRef ds:uri="http://schemas.microsoft.com/office/2006/documentManagement/types"/>
    <ds:schemaRef ds:uri="http://www.w3.org/XML/1998/namespace"/>
    <ds:schemaRef ds:uri="880a4d30-9cc4-4657-a5d0-9aede83265ee"/>
    <ds:schemaRef ds:uri="http://schemas.microsoft.com/office/2006/metadata/properties"/>
    <ds:schemaRef ds:uri="http://schemas.microsoft.com/office/infopath/2007/PartnerControls"/>
    <ds:schemaRef ds:uri="http://purl.org/dc/dcmitype/"/>
    <ds:schemaRef ds:uri="http://purl.org/dc/terms/"/>
    <ds:schemaRef ds:uri="http://schemas.openxmlformats.org/package/2006/metadata/core-properties"/>
    <ds:schemaRef ds:uri="f3355c03-56ab-459a-874b-26d3a6315ea6"/>
    <ds:schemaRef ds:uri="http://purl.org/dc/elements/1.1/"/>
  </ds:schemaRefs>
</ds:datastoreItem>
</file>

<file path=customXml/itemProps3.xml><?xml version="1.0" encoding="utf-8"?>
<ds:datastoreItem xmlns:ds="http://schemas.openxmlformats.org/officeDocument/2006/customXml" ds:itemID="{095D1645-5A53-41D1-9083-50E917C88B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16389</TotalTime>
  <Words>3176</Words>
  <Application>Microsoft Office PowerPoint</Application>
  <PresentationFormat>On-screen Show (4:3)</PresentationFormat>
  <Paragraphs>315</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Black</vt:lpstr>
      <vt:lpstr>Calibri</vt:lpstr>
      <vt:lpstr>Georgia</vt:lpstr>
      <vt:lpstr>Segoe UI Black</vt:lpstr>
      <vt:lpstr>Segoe UI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Protect   your home or business</vt:lpstr>
      <vt:lpstr>Protect   the immediate surroundings</vt:lpstr>
      <vt:lpstr>Protect the whole  community</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Lucas, Jayne</dc:creator>
  <cp:lastModifiedBy>Sayavong, Richie</cp:lastModifiedBy>
  <cp:revision>299</cp:revision>
  <dcterms:created xsi:type="dcterms:W3CDTF">2023-04-17T22:37:03Z</dcterms:created>
  <dcterms:modified xsi:type="dcterms:W3CDTF">2024-04-05T18:05:39Z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2023-04-14T00:00:00Z</vt:filetime>
  </property>
  <property fmtid="{D5CDD505-2E9C-101B-9397-08002B2CF9AE}" pid="3" name="Creator">
    <vt:lpwstr>Acrobat PDFMaker 23 for PowerPoint</vt:lpwstr>
  </property>
  <property fmtid="{D5CDD505-2E9C-101B-9397-08002B2CF9AE}" pid="4" name="LastSaved">
    <vt:filetime>2023-04-17T00:00:00Z</vt:filetime>
  </property>
  <property fmtid="{D5CDD505-2E9C-101B-9397-08002B2CF9AE}" pid="5" name="Producer">
    <vt:lpwstr>Adobe PDF Library 23.1.175</vt:lpwstr>
  </property>
  <property fmtid="{D5CDD505-2E9C-101B-9397-08002B2CF9AE}" pid="6" name="ContentTypeId">
    <vt:lpwstr>0x0101002751C2B2F299254D8F3312CEB671BD55</vt:lpwstr>
  </property>
  <property fmtid="{D5CDD505-2E9C-101B-9397-08002B2CF9AE}" pid="7" name="MediaServiceImageTags">
    <vt:lpwstr/>
  </property>
</Properties>
</file>